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31"/>
  </p:notesMasterIdLst>
  <p:sldIdLst>
    <p:sldId id="288" r:id="rId5"/>
    <p:sldId id="272" r:id="rId6"/>
    <p:sldId id="273" r:id="rId7"/>
    <p:sldId id="274" r:id="rId8"/>
    <p:sldId id="275" r:id="rId9"/>
    <p:sldId id="263" r:id="rId10"/>
    <p:sldId id="276" r:id="rId11"/>
    <p:sldId id="277" r:id="rId12"/>
    <p:sldId id="278" r:id="rId13"/>
    <p:sldId id="265" r:id="rId14"/>
    <p:sldId id="279" r:id="rId15"/>
    <p:sldId id="264" r:id="rId16"/>
    <p:sldId id="280" r:id="rId17"/>
    <p:sldId id="266" r:id="rId18"/>
    <p:sldId id="267" r:id="rId19"/>
    <p:sldId id="269" r:id="rId20"/>
    <p:sldId id="281" r:id="rId21"/>
    <p:sldId id="268" r:id="rId22"/>
    <p:sldId id="270" r:id="rId23"/>
    <p:sldId id="27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6" autoAdjust="0"/>
    <p:restoredTop sz="94660"/>
  </p:normalViewPr>
  <p:slideViewPr>
    <p:cSldViewPr>
      <p:cViewPr varScale="1">
        <p:scale>
          <a:sx n="63" d="100"/>
          <a:sy n="63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9A77-9DA1-474E-B252-3012F5E4FCC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016DE-9A50-49F8-9B1D-C3E4185569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1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11"/>
          <p:cNvSpPr/>
          <p:nvPr/>
        </p:nvSpPr>
        <p:spPr>
          <a:xfrm>
            <a:off x="0" y="5732463"/>
            <a:ext cx="9144000" cy="1125537"/>
          </a:xfrm>
          <a:prstGeom prst="rect">
            <a:avLst/>
          </a:prstGeom>
          <a:solidFill>
            <a:srgbClr val="E9E9E9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>
            <a:off x="0" y="0"/>
            <a:ext cx="9144000" cy="1108075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8463" y="116632"/>
            <a:ext cx="575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nl-NL"/>
            </a:defPPr>
            <a:lvl1pPr eaLnBrk="1" hangingPunct="1">
              <a:spcBef>
                <a:spcPct val="20000"/>
              </a:spcBef>
              <a:buClr>
                <a:srgbClr val="0000FF"/>
              </a:buClr>
              <a:buSzPct val="125000"/>
              <a:buFont typeface="Arial" charset="0"/>
              <a:buNone/>
              <a:defRPr sz="3200">
                <a:solidFill>
                  <a:srgbClr val="C00000"/>
                </a:solidFill>
                <a:latin typeface="Calibri"/>
                <a:cs typeface="Calibri"/>
              </a:defRPr>
            </a:lvl1pPr>
            <a:lvl2pPr marL="742950" indent="-285750" eaLnBrk="0" hangingPunct="0">
              <a:defRPr/>
            </a:lvl2pPr>
            <a:lvl3pPr marL="1143000" indent="-228600" eaLnBrk="0" hangingPunct="0">
              <a:defRPr/>
            </a:lvl3pPr>
            <a:lvl4pPr marL="1600200" indent="-228600" eaLnBrk="0" hangingPunct="0">
              <a:defRPr/>
            </a:lvl4pPr>
            <a:lvl5pPr marL="2057400" indent="-228600" eaLnBrk="0" hangingPunct="0">
              <a:defRPr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Lean Six Sigma Academy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468313" y="4724400"/>
            <a:ext cx="6248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5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260648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" y="46512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algn="l">
              <a:defRPr kumimoji="0" lang="nl-NL" altLang="nl-NL" sz="1600" i="0" u="none" strike="noStrike" cap="all" spc="19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" y="5832000"/>
            <a:ext cx="5760000" cy="8388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7005600" y="5832000"/>
            <a:ext cx="2030400" cy="8604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7"/>
          </p:nvPr>
        </p:nvSpPr>
        <p:spPr>
          <a:xfrm>
            <a:off x="108000" y="51588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altLang="nl-NL" sz="1200" cap="all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822229"/>
            <a:ext cx="9144000" cy="376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16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kumimoji="0" lang="nl-NL" sz="2400" i="0" u="none" strike="noStrike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2800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0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07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60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Klik om de modelstijlen te bewerken</a:t>
            </a: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 dirty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5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dia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hthoek 11"/>
          <p:cNvSpPr/>
          <p:nvPr/>
        </p:nvSpPr>
        <p:spPr>
          <a:xfrm>
            <a:off x="0" y="1371600"/>
            <a:ext cx="9144000" cy="3810000"/>
          </a:xfrm>
          <a:prstGeom prst="rect">
            <a:avLst/>
          </a:prstGeom>
          <a:solidFill>
            <a:srgbClr val="E9E9E9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7596188" y="6165850"/>
          <a:ext cx="13684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M: info@lssa.eu</a:t>
                      </a:r>
                    </a:p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W: www.lssa.eu</a:t>
                      </a:r>
                    </a:p>
                  </a:txBody>
                  <a:tcPr marL="91473" marR="91473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Afbeelding 15" descr="Logo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76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73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0"/>
          <p:cNvPicPr preferRelativeResize="0"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7663"/>
            <a:ext cx="9144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720725" y="238125"/>
            <a:ext cx="64785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720725" y="1341438"/>
            <a:ext cx="79200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nl-NL" altLang="nl-NL" dirty="0"/>
              <a:t>Klik om de modelstijlen te bewerken</a:t>
            </a:r>
          </a:p>
          <a:p>
            <a:pPr lvl="1" eaLnBrk="1" hangingPunct="1">
              <a:buClr>
                <a:srgbClr val="C00000"/>
              </a:buClr>
            </a:pPr>
            <a:r>
              <a:rPr lang="nl-NL" altLang="nl-NL" dirty="0"/>
              <a:t>Tweede niveau</a:t>
            </a:r>
          </a:p>
          <a:p>
            <a:pPr lvl="2" eaLnBrk="1" hangingPunct="1"/>
            <a:r>
              <a:rPr lang="nl-NL" altLang="nl-NL" dirty="0"/>
              <a:t>Derde niveau</a:t>
            </a:r>
          </a:p>
          <a:p>
            <a:pPr lvl="3" eaLnBrk="1" hangingPunct="1"/>
            <a:r>
              <a:rPr lang="nl-NL" altLang="nl-NL" dirty="0"/>
              <a:t>Vierde niveau</a:t>
            </a:r>
          </a:p>
          <a:p>
            <a:pPr lvl="4" eaLnBrk="1" hangingPunct="1"/>
            <a:r>
              <a:rPr lang="nl-NL" alt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52863" y="6710363"/>
            <a:ext cx="14398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lvl1pPr algn="ctr">
              <a:spcBef>
                <a:spcPct val="20000"/>
              </a:spcBef>
              <a:buClr>
                <a:srgbClr val="0000FF"/>
              </a:buClr>
              <a:buSzPct val="125000"/>
              <a:defRPr lang="nl-NL" sz="11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468313" y="6697663"/>
            <a:ext cx="12954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defPPr>
              <a:defRPr lang="nl-NL"/>
            </a:defPPr>
            <a:lvl1pPr>
              <a:spcBef>
                <a:spcPct val="20000"/>
              </a:spcBef>
              <a:buClr>
                <a:srgbClr val="0000FF"/>
              </a:buClr>
              <a:buSzPct val="125000"/>
              <a:defRPr sz="1100">
                <a:solidFill>
                  <a:srgbClr val="C00000"/>
                </a:solidFill>
              </a:defRPr>
            </a:lvl1pPr>
            <a:lvl2pPr marL="742950" indent="-285750">
              <a:defRPr/>
            </a:lvl2pPr>
            <a:lvl3pPr marL="1143000" indent="-228600">
              <a:defRPr/>
            </a:lvl3pPr>
            <a:lvl4pPr marL="1600200" indent="-228600">
              <a:defRPr/>
            </a:lvl4pPr>
            <a:lvl5pPr marL="2057400" indent="-228600">
              <a:defRPr/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© LSSA 2019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556625" y="6683375"/>
            <a:ext cx="5873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FF"/>
              </a:buClr>
              <a:buSzPct val="125000"/>
            </a:pPr>
            <a:fld id="{9C97B6DF-9641-472F-B74E-8A09FEEC6711}" type="slidenum">
              <a:rPr lang="nl-NL" altLang="nl-NL" sz="1100">
                <a:solidFill>
                  <a:srgbClr val="C00000"/>
                </a:solidFill>
              </a:rPr>
              <a:pPr eaLnBrk="1" hangingPunct="1">
                <a:spcBef>
                  <a:spcPct val="20000"/>
                </a:spcBef>
                <a:buClr>
                  <a:srgbClr val="0000FF"/>
                </a:buClr>
                <a:buSzPct val="125000"/>
              </a:pPr>
              <a:t>‹nr.›</a:t>
            </a:fld>
            <a:endParaRPr lang="nl-NL" altLang="nl-NL" sz="1100">
              <a:solidFill>
                <a:srgbClr val="C00000"/>
              </a:solidFill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52413" y="1052513"/>
            <a:ext cx="8675687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15" descr="Logo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301625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echte verbindingslijn 12"/>
          <p:cNvCxnSpPr/>
          <p:nvPr/>
        </p:nvCxnSpPr>
        <p:spPr>
          <a:xfrm>
            <a:off x="279400" y="6667500"/>
            <a:ext cx="867568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nl-NL" altLang="nl-NL" sz="2000" kern="1200" cap="all" spc="190">
          <a:solidFill>
            <a:srgbClr val="595959"/>
          </a:solidFill>
          <a:latin typeface="Calibri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lang="nl-NL" altLang="nl-NL" sz="2000" kern="1200" cap="none" baseline="0" dirty="0" smtClean="0">
          <a:solidFill>
            <a:srgbClr val="C00000"/>
          </a:solidFill>
          <a:latin typeface="Calibri"/>
          <a:ea typeface="+mj-ea"/>
          <a:cs typeface="Arial" pitchFamily="34" charset="0"/>
        </a:defRPr>
      </a:lvl1pPr>
      <a:lvl2pPr marL="444500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982663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520825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63525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Practical Assessment Project Template – DMADV </a:t>
            </a: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/>
              <a:t>Organization:	&lt;name of your organization&gt;</a:t>
            </a:r>
          </a:p>
          <a:p>
            <a:r>
              <a:rPr lang="en-US" sz="1400" dirty="0"/>
              <a:t>Project leader:	&lt;your name&gt;</a:t>
            </a:r>
          </a:p>
          <a:p>
            <a:r>
              <a:rPr lang="en-US" sz="1400" dirty="0"/>
              <a:t>Belt level:		&lt;Black or Green Belt&gt;</a:t>
            </a:r>
          </a:p>
          <a:p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/>
              <a:t>Revision</a:t>
            </a:r>
            <a:r>
              <a:rPr lang="nl-NL" dirty="0"/>
              <a:t> date:             </a:t>
            </a:r>
          </a:p>
          <a:p>
            <a:r>
              <a:rPr lang="nl-NL" dirty="0"/>
              <a:t>&lt;e.g. </a:t>
            </a:r>
            <a:r>
              <a:rPr lang="nl-NL"/>
              <a:t>02-08-2017&gt;</a:t>
            </a:r>
            <a:endParaRPr lang="nl-NL" dirty="0"/>
          </a:p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sz="1600" dirty="0"/>
              <a:t>Project title: 	&lt;title of the project&gt;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4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 </a:t>
            </a:r>
            <a:br>
              <a:rPr lang="en-GB" dirty="0"/>
            </a:br>
            <a:r>
              <a:rPr lang="en-US" dirty="0"/>
              <a:t>4 – Technical Requirements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Translate </a:t>
            </a:r>
            <a:r>
              <a:rPr lang="nl-NL" dirty="0" err="1"/>
              <a:t>into</a:t>
            </a:r>
            <a:r>
              <a:rPr lang="nl-NL" dirty="0"/>
              <a:t> </a:t>
            </a:r>
            <a:r>
              <a:rPr lang="nl-NL" dirty="0" err="1"/>
              <a:t>technical</a:t>
            </a:r>
            <a:r>
              <a:rPr lang="nl-NL" dirty="0"/>
              <a:t> </a:t>
            </a:r>
            <a:r>
              <a:rPr lang="nl-NL" dirty="0" err="1"/>
              <a:t>requirements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 </a:t>
            </a:r>
            <a:br>
              <a:rPr lang="en-GB" dirty="0"/>
            </a:br>
            <a:r>
              <a:rPr lang="en-US" dirty="0"/>
              <a:t>5 – Objectives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objectives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 </a:t>
            </a:r>
            <a:br>
              <a:rPr lang="en-GB" dirty="0"/>
            </a:br>
            <a:r>
              <a:rPr lang="en-US" dirty="0"/>
              <a:t>6 – Measurement Procedures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Evaluate</a:t>
            </a:r>
            <a:r>
              <a:rPr lang="nl-NL" dirty="0"/>
              <a:t> </a:t>
            </a:r>
            <a:r>
              <a:rPr lang="nl-NL" dirty="0" err="1"/>
              <a:t>measurement</a:t>
            </a:r>
            <a:r>
              <a:rPr lang="nl-NL" dirty="0"/>
              <a:t> system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2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MEASURE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21977"/>
              </p:ext>
            </p:extLst>
          </p:nvPr>
        </p:nvGraphicFramePr>
        <p:xfrm>
          <a:off x="845343" y="1844824"/>
          <a:ext cx="7670802" cy="175260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7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Measure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Data has been collected / selected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The collected data has been proven to be representative for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Validity of the data has been verified in an appropriate way (Gage R&amp;R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Historical data has been used to visualize process stability and performance over time.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Variation in the process has been considered (common cause or special cause).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Short term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versus long term performance has been considered.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Performance against requirements has been checked.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7103"/>
              </p:ext>
            </p:extLst>
          </p:nvPr>
        </p:nvGraphicFramePr>
        <p:xfrm>
          <a:off x="899592" y="4365104"/>
          <a:ext cx="7670802" cy="175260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7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Measure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Data has been collected / selected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The collected data has been proven to be representative for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Validity of the data has been verified in an appropriate way (Gage R&amp;R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Historical data has been used to visualize process stability and performance over time.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Variation in the process has been considered (common cause or special cause).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Short term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versus long term performance has been considered.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Performance against requirements has been checked.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72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ANALYZE </a:t>
            </a:r>
            <a:br>
              <a:rPr lang="en-GB" dirty="0"/>
            </a:br>
            <a:r>
              <a:rPr lang="en-US" dirty="0"/>
              <a:t>7 – Concept Design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Develop</a:t>
            </a:r>
            <a:r>
              <a:rPr lang="nl-NL" dirty="0"/>
              <a:t> Concept Design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ANALYZE </a:t>
            </a:r>
            <a:br>
              <a:rPr lang="en-GB" dirty="0"/>
            </a:br>
            <a:r>
              <a:rPr lang="en-US" dirty="0"/>
              <a:t>8 – Potential influence factors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potential influence factors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17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ANALYZE </a:t>
            </a:r>
            <a:br>
              <a:rPr lang="en-GB" dirty="0"/>
            </a:br>
            <a:r>
              <a:rPr lang="en-US" dirty="0"/>
              <a:t>9 – Develop Y=f(X) function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50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03392"/>
              </p:ext>
            </p:extLst>
          </p:nvPr>
        </p:nvGraphicFramePr>
        <p:xfrm>
          <a:off x="845343" y="2060848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Analyze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Process has been mapped in detail (e.g. Process Flow / VSM Current State).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Potential factors of influence have been determined.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Cause &amp; Effect / FMEA have been used to identify factors with highest influence.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Hypothesis for root cause has been defined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Input data has been collected and analyzed correctly.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Graphical and statistical techniques have been applied to investigate root causes.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Major root causes have been identified.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Conclusions have demonstrated strong evidence / statistically valid.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36179"/>
              </p:ext>
            </p:extLst>
          </p:nvPr>
        </p:nvGraphicFramePr>
        <p:xfrm>
          <a:off x="871017" y="4365104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Analyze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Process has been mapped in detail (e.g. Process Flow / VSM Current State).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Potential factors of influence have been determined.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Cause &amp; Effect / FMEA have been used to identify factors with highest influence.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Hypothesis for root cause has been defined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Input data has been collected and analyzed correctly.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Graphical and statistical techniques have been applied to investigate root causes.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Major root causes have been identified.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Conclusions have demonstrated strong evidence / statistically valid.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7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</a:t>
            </a:r>
            <a:br>
              <a:rPr lang="en-GB" dirty="0"/>
            </a:br>
            <a:r>
              <a:rPr lang="en-GB" dirty="0"/>
              <a:t>10</a:t>
            </a:r>
            <a:r>
              <a:rPr lang="en-US" dirty="0"/>
              <a:t> – Optimum Design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Optimum Design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6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</a:t>
            </a:r>
            <a:br>
              <a:rPr lang="en-GB" dirty="0"/>
            </a:br>
            <a:r>
              <a:rPr lang="en-GB" dirty="0"/>
              <a:t>11</a:t>
            </a:r>
            <a:r>
              <a:rPr lang="en-US" dirty="0"/>
              <a:t> – Prototyping / Concept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prototype / concept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5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DMADV</a:t>
            </a:r>
            <a:br>
              <a:rPr lang="en-GB" noProof="0" dirty="0"/>
            </a:br>
            <a:r>
              <a:rPr lang="en-GB" noProof="0" dirty="0"/>
              <a:t>Introduction for this template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Objectives of this presentation: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 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GB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Certification by LSSA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GB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Project summary for your organization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Guidelines: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Methodology and logic understandable, for a Lean Six Sigma trained external colleague  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Clear conclusions on each sheet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Target for certification is max. 25 sheets (no limit for internal use)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No back-up sheets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Delete the (Italic) notes for the user, upon need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Delete this slide before handing in.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12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</a:t>
            </a:r>
            <a:br>
              <a:rPr lang="en-GB" dirty="0"/>
            </a:br>
            <a:r>
              <a:rPr lang="en-US" dirty="0"/>
              <a:t>12 – Design Validation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design validation plan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57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24149"/>
              </p:ext>
            </p:extLst>
          </p:nvPr>
        </p:nvGraphicFramePr>
        <p:xfrm>
          <a:off x="845343" y="2132856"/>
          <a:ext cx="7670802" cy="142875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Improve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Improved process meets the requirements of the VOC and VOB.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Risks have been assessed (e.g. 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Resistance for change has been overcome. Risks have been mitigated.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Internal and external clients have accepted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been proven to be successful. (Capability study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16555"/>
              </p:ext>
            </p:extLst>
          </p:nvPr>
        </p:nvGraphicFramePr>
        <p:xfrm>
          <a:off x="827584" y="4365104"/>
          <a:ext cx="7670802" cy="142875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Improve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Improved process meets the requirements of the VOC and VOB.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Risks have been assessed (e.g. 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Resistance for change has been overcome. Risks have been mitigated.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Internal and external clients have accepted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been proven to be successful. (Capability study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469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Verify</a:t>
            </a:r>
            <a:br>
              <a:rPr lang="en-GB" dirty="0"/>
            </a:br>
            <a:r>
              <a:rPr lang="en-GB" dirty="0"/>
              <a:t>13 – </a:t>
            </a:r>
            <a:r>
              <a:rPr lang="en-GB" dirty="0" err="1"/>
              <a:t>ValidatE</a:t>
            </a:r>
            <a:r>
              <a:rPr lang="en-GB" dirty="0"/>
              <a:t> Design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Validate design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5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Verify</a:t>
            </a:r>
            <a:br>
              <a:rPr lang="en-GB" noProof="0" dirty="0"/>
            </a:br>
            <a:r>
              <a:rPr lang="en-GB" noProof="0" dirty="0"/>
              <a:t>14 – Close out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nl-NL" noProof="0"/>
              <a:t>Conclusions </a:t>
            </a:r>
          </a:p>
          <a:p>
            <a:pPr lvl="1"/>
            <a:r>
              <a:rPr lang="en-GB" noProof="0"/>
              <a:t>….</a:t>
            </a:r>
          </a:p>
          <a:p>
            <a:pPr lvl="2"/>
            <a:endParaRPr lang="en-GB" altLang="nl-NL" noProof="0"/>
          </a:p>
          <a:p>
            <a:pPr lvl="0"/>
            <a:endParaRPr lang="en-GB" altLang="nl-NL" noProof="0"/>
          </a:p>
          <a:p>
            <a:pPr lvl="0"/>
            <a:r>
              <a:rPr lang="en-GB" altLang="nl-NL" noProof="0"/>
              <a:t>Recommendations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endParaRPr lang="en-GB" noProof="0"/>
          </a:p>
          <a:p>
            <a:pPr lvl="0"/>
            <a:endParaRPr lang="en-GB" altLang="nl-NL" noProof="0"/>
          </a:p>
          <a:p>
            <a:r>
              <a:rPr lang="en-GB" altLang="nl-NL" noProof="0"/>
              <a:t>Lessons learned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r>
              <a:rPr lang="en-GB" noProof="0"/>
              <a:t>….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0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Verify</a:t>
            </a:r>
            <a:br>
              <a:rPr lang="en-GB" noProof="0" dirty="0"/>
            </a:br>
            <a:r>
              <a:rPr lang="en-GB" noProof="0" dirty="0"/>
              <a:t>14 – Close out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The realized benefits of this projects are:</a:t>
            </a:r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endParaRPr lang="en-GB" noProof="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7160" y="5091896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Controller: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97343" y="5091896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9760" y="4265528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199943" y="4265528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1008" y="5921712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LSSA Assessor: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91191" y="5921712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6737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Verify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65209"/>
              </p:ext>
            </p:extLst>
          </p:nvPr>
        </p:nvGraphicFramePr>
        <p:xfrm>
          <a:off x="845343" y="1772816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Evidence of 'In-Control situation' is available and sufficient.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proven to be sustainable.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Measures have been put in place to monitor process performance.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Documentation has been updated (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, Control Plan, SOPs).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Training has been performed for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report has been completed. Lessons learned have been communicated.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Champion has been involved and signed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Controller signed that project savings / benefits have been achieved.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81439"/>
              </p:ext>
            </p:extLst>
          </p:nvPr>
        </p:nvGraphicFramePr>
        <p:xfrm>
          <a:off x="827584" y="4365104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Evidence of 'In-Control situation' is available and sufficient.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proven to be sustainable.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Measures have been put in place to monitor process performance.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Documentation has been updated (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, Control Plan, SOPs).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Training has been performed for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report has been completed. Lessons learned have been communicated.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Champion has been involved and signed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Controller signed that project savings / benefits have been achieved.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094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68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DMADV</a:t>
            </a:r>
            <a:br>
              <a:rPr lang="en-GB" noProof="0" dirty="0"/>
            </a:br>
            <a:r>
              <a:rPr lang="en-GB" noProof="0" dirty="0"/>
              <a:t>Process improvement roadmap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DMADV roadmap</a:t>
            </a:r>
          </a:p>
          <a:p>
            <a:pPr lvl="1"/>
            <a:endParaRPr lang="en-GB" noProof="0" dirty="0"/>
          </a:p>
          <a:p>
            <a:pPr lvl="1"/>
            <a:r>
              <a:rPr lang="en-GB" noProof="0" dirty="0"/>
              <a:t>Define	1	Define and Scope project</a:t>
            </a:r>
          </a:p>
          <a:p>
            <a:pPr marL="179387" lvl="1" indent="0">
              <a:buNone/>
            </a:pPr>
            <a:r>
              <a:rPr lang="en-GB" noProof="0" dirty="0"/>
              <a:t>		2	Determine functional requirements</a:t>
            </a:r>
          </a:p>
          <a:p>
            <a:pPr marL="179387" lvl="1" indent="0">
              <a:buNone/>
            </a:pPr>
            <a:r>
              <a:rPr lang="en-GB" noProof="0" dirty="0"/>
              <a:t>		3	Plan and document project</a:t>
            </a:r>
          </a:p>
          <a:p>
            <a:pPr lvl="1"/>
            <a:r>
              <a:rPr lang="en-GB" noProof="0" dirty="0"/>
              <a:t>Measure	4	</a:t>
            </a:r>
            <a:r>
              <a:rPr lang="en-GB" dirty="0"/>
              <a:t>Translate into technical requirements</a:t>
            </a:r>
            <a:endParaRPr lang="en-GB" noProof="0" dirty="0"/>
          </a:p>
          <a:p>
            <a:pPr marL="179387" lvl="1" indent="0">
              <a:buNone/>
            </a:pPr>
            <a:r>
              <a:rPr lang="en-GB" noProof="0" dirty="0"/>
              <a:t>		5	Establish </a:t>
            </a:r>
            <a:r>
              <a:rPr lang="en-GB" dirty="0"/>
              <a:t>objectives</a:t>
            </a:r>
            <a:endParaRPr lang="en-GB" noProof="0" dirty="0"/>
          </a:p>
          <a:p>
            <a:pPr marL="179387" lvl="1" indent="0">
              <a:buNone/>
            </a:pPr>
            <a:r>
              <a:rPr lang="en-GB" noProof="0" dirty="0"/>
              <a:t>		6	</a:t>
            </a:r>
            <a:r>
              <a:rPr lang="en-GB" dirty="0"/>
              <a:t>Evaluate measurement system</a:t>
            </a:r>
            <a:endParaRPr lang="en-GB" noProof="0" dirty="0"/>
          </a:p>
          <a:p>
            <a:pPr lvl="1"/>
            <a:r>
              <a:rPr lang="en-GB" noProof="0" dirty="0" err="1"/>
              <a:t>Analyze</a:t>
            </a:r>
            <a:r>
              <a:rPr lang="en-GB" noProof="0" dirty="0"/>
              <a:t>	7	</a:t>
            </a:r>
            <a:r>
              <a:rPr lang="en-GB" dirty="0"/>
              <a:t>Develop concept design</a:t>
            </a:r>
            <a:endParaRPr lang="en-GB" noProof="0" dirty="0"/>
          </a:p>
          <a:p>
            <a:pPr marL="179387" lvl="1" indent="0">
              <a:buNone/>
            </a:pPr>
            <a:r>
              <a:rPr lang="en-GB" noProof="0" dirty="0"/>
              <a:t>		8	Identify potential influence factors</a:t>
            </a:r>
          </a:p>
          <a:p>
            <a:pPr marL="179387" lvl="1" indent="0">
              <a:buNone/>
            </a:pPr>
            <a:r>
              <a:rPr lang="en-GB" noProof="0" dirty="0"/>
              <a:t>		9	Develop Y=f(X) function</a:t>
            </a:r>
          </a:p>
          <a:p>
            <a:pPr lvl="1"/>
            <a:r>
              <a:rPr lang="en-GB" noProof="0" dirty="0"/>
              <a:t>Design	10	Determine optimum </a:t>
            </a:r>
            <a:r>
              <a:rPr lang="en-GB" dirty="0"/>
              <a:t>design</a:t>
            </a:r>
            <a:endParaRPr lang="en-GB" noProof="0" dirty="0"/>
          </a:p>
          <a:p>
            <a:pPr marL="179387" lvl="1" indent="0">
              <a:buNone/>
            </a:pPr>
            <a:r>
              <a:rPr lang="en-GB" noProof="0" dirty="0"/>
              <a:t>		11	</a:t>
            </a:r>
            <a:r>
              <a:rPr lang="en-GB" dirty="0"/>
              <a:t>Prototyping / concept</a:t>
            </a:r>
            <a:endParaRPr lang="en-GB" noProof="0" dirty="0"/>
          </a:p>
          <a:p>
            <a:pPr marL="179387" lvl="1" indent="0">
              <a:buNone/>
            </a:pPr>
            <a:r>
              <a:rPr lang="en-GB" noProof="0" dirty="0"/>
              <a:t>		12	</a:t>
            </a:r>
            <a:r>
              <a:rPr lang="en-GB" dirty="0"/>
              <a:t>Design validation plan</a:t>
            </a:r>
            <a:endParaRPr lang="en-GB" noProof="0" dirty="0"/>
          </a:p>
          <a:p>
            <a:pPr lvl="1"/>
            <a:r>
              <a:rPr lang="en-GB" dirty="0"/>
              <a:t>Verify</a:t>
            </a:r>
            <a:r>
              <a:rPr lang="en-GB" noProof="0" dirty="0"/>
              <a:t>	13	Validate design</a:t>
            </a:r>
          </a:p>
          <a:p>
            <a:pPr marL="179387" lvl="1" indent="0">
              <a:buNone/>
            </a:pPr>
            <a:r>
              <a:rPr lang="en-GB" noProof="0" dirty="0"/>
              <a:t>		14	Close out project</a:t>
            </a:r>
          </a:p>
          <a:p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990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1 – Define and scope project</a:t>
            </a:r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0000" y="1440000"/>
            <a:ext cx="1800200" cy="35434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Problem Description: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60000" y="5275312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Objectives: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184152" y="1440000"/>
            <a:ext cx="6708328" cy="3543472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09008" y="5275312"/>
            <a:ext cx="6683472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872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09008" y="2269773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09008" y="3126770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008" y="3923591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09008" y="557740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09008" y="478058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09008" y="1412776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1 – Define and scope project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0000" y="2269773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In Scope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0000" y="3126770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Out of Scope: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0000" y="3923591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Deliverables: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0000" y="557740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Soft Benefits: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60000" y="478058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Hard Benefits: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60000" y="1412776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Target:</a:t>
            </a:r>
          </a:p>
        </p:txBody>
      </p:sp>
    </p:spTree>
    <p:extLst>
      <p:ext uri="{BB962C8B-B14F-4D97-AF65-F5344CB8AC3E}">
        <p14:creationId xmlns:p14="http://schemas.microsoft.com/office/powerpoint/2010/main" val="336474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</a:t>
            </a:r>
            <a:br>
              <a:rPr lang="en-US" dirty="0"/>
            </a:br>
            <a:r>
              <a:rPr lang="en-US" dirty="0"/>
              <a:t>2 – Functional Requirements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Determine</a:t>
            </a:r>
            <a:r>
              <a:rPr lang="nl-NL" dirty="0"/>
              <a:t> </a:t>
            </a:r>
            <a:r>
              <a:rPr lang="nl-NL" dirty="0" err="1"/>
              <a:t>Functional</a:t>
            </a:r>
            <a:r>
              <a:rPr lang="nl-NL" dirty="0"/>
              <a:t> </a:t>
            </a:r>
            <a:r>
              <a:rPr lang="nl-NL" dirty="0" err="1"/>
              <a:t>Requirements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3 – Plan and document project</a:t>
            </a:r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Project Team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 err="1">
                <a:solidFill>
                  <a:schemeClr val="bg1"/>
                </a:solidFill>
                <a:latin typeface="Calibri" panose="020F0502020204030204" pitchFamily="34" charset="0"/>
              </a:rPr>
              <a:t>Supplier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48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User: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934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MBB: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2200" y="2878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Project leader (Belt):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95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781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29000" y="2574032"/>
            <a:ext cx="0" cy="30480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362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48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34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62200" y="3183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6200" y="3810000"/>
            <a:ext cx="35814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Name: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657600" y="3810000"/>
            <a:ext cx="2667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Role: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324600" y="3810000"/>
            <a:ext cx="27432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Responsibility:</a:t>
            </a:r>
          </a:p>
        </p:txBody>
      </p:sp>
      <p:sp>
        <p:nvSpPr>
          <p:cNvPr id="22" name="Rectangle 54"/>
          <p:cNvSpPr>
            <a:spLocks noChangeArrowheads="1"/>
          </p:cNvSpPr>
          <p:nvPr/>
        </p:nvSpPr>
        <p:spPr bwMode="auto">
          <a:xfrm>
            <a:off x="76200" y="4114800"/>
            <a:ext cx="35814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3657600" y="4114800"/>
            <a:ext cx="26670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6324600" y="4114800"/>
            <a:ext cx="2746375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827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3 – Plan and document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>
                <a:latin typeface="+mj-lt"/>
              </a:rPr>
              <a:t>SIPOC Process Map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11105"/>
              </p:ext>
            </p:extLst>
          </p:nvPr>
        </p:nvGraphicFramePr>
        <p:xfrm>
          <a:off x="6019800" y="1752600"/>
          <a:ext cx="2971800" cy="255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Outputs: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Customers: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54116"/>
              </p:ext>
            </p:extLst>
          </p:nvPr>
        </p:nvGraphicFramePr>
        <p:xfrm>
          <a:off x="152400" y="1752600"/>
          <a:ext cx="2971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Supplier: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Inputs: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AutoShape 1041"/>
          <p:cNvSpPr>
            <a:spLocks noChangeArrowheads="1"/>
          </p:cNvSpPr>
          <p:nvPr/>
        </p:nvSpPr>
        <p:spPr bwMode="auto">
          <a:xfrm rot="5400000">
            <a:off x="30480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9" name="AutoShape 1042"/>
          <p:cNvSpPr>
            <a:spLocks noChangeArrowheads="1"/>
          </p:cNvSpPr>
          <p:nvPr/>
        </p:nvSpPr>
        <p:spPr bwMode="auto">
          <a:xfrm rot="5400000">
            <a:off x="52578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962400" y="2057400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200" i="1">
              <a:latin typeface="+mj-lt"/>
            </a:endParaRPr>
          </a:p>
        </p:txBody>
      </p:sp>
      <p:sp>
        <p:nvSpPr>
          <p:cNvPr id="11" name="TextBox 32"/>
          <p:cNvSpPr txBox="1">
            <a:spLocks noChangeArrowheads="1"/>
          </p:cNvSpPr>
          <p:nvPr/>
        </p:nvSpPr>
        <p:spPr bwMode="auto">
          <a:xfrm>
            <a:off x="3733800" y="2438400"/>
            <a:ext cx="1600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dirty="0">
                <a:latin typeface="+mj-lt"/>
              </a:rPr>
              <a:t> ‘Process’</a:t>
            </a:r>
          </a:p>
        </p:txBody>
      </p:sp>
      <p:graphicFrame>
        <p:nvGraphicFramePr>
          <p:cNvPr id="1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76345"/>
              </p:ext>
            </p:extLst>
          </p:nvPr>
        </p:nvGraphicFramePr>
        <p:xfrm>
          <a:off x="3733800" y="1752600"/>
          <a:ext cx="14859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Process: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7" name="Group 21"/>
          <p:cNvGrpSpPr/>
          <p:nvPr/>
        </p:nvGrpSpPr>
        <p:grpSpPr>
          <a:xfrm>
            <a:off x="755576" y="5580775"/>
            <a:ext cx="7560840" cy="800553"/>
            <a:chOff x="1666262" y="5580775"/>
            <a:chExt cx="6105482" cy="254831"/>
          </a:xfrm>
        </p:grpSpPr>
        <p:sp>
          <p:nvSpPr>
            <p:cNvPr id="18" name="Freeform 22"/>
            <p:cNvSpPr/>
            <p:nvPr/>
          </p:nvSpPr>
          <p:spPr>
            <a:xfrm>
              <a:off x="1666262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1</a:t>
              </a:r>
            </a:p>
          </p:txBody>
        </p:sp>
        <p:sp>
          <p:nvSpPr>
            <p:cNvPr id="20" name="Freeform 26"/>
            <p:cNvSpPr/>
            <p:nvPr/>
          </p:nvSpPr>
          <p:spPr>
            <a:xfrm>
              <a:off x="2887720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2</a:t>
              </a:r>
            </a:p>
          </p:txBody>
        </p:sp>
        <p:sp>
          <p:nvSpPr>
            <p:cNvPr id="22" name="Freeform 28"/>
            <p:cNvSpPr/>
            <p:nvPr/>
          </p:nvSpPr>
          <p:spPr>
            <a:xfrm>
              <a:off x="4109179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3</a:t>
              </a:r>
            </a:p>
          </p:txBody>
        </p:sp>
        <p:sp>
          <p:nvSpPr>
            <p:cNvPr id="24" name="Freeform 30"/>
            <p:cNvSpPr/>
            <p:nvPr/>
          </p:nvSpPr>
          <p:spPr>
            <a:xfrm>
              <a:off x="5330637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4</a:t>
              </a:r>
            </a:p>
          </p:txBody>
        </p:sp>
        <p:sp>
          <p:nvSpPr>
            <p:cNvPr id="26" name="Freeform 32"/>
            <p:cNvSpPr/>
            <p:nvPr/>
          </p:nvSpPr>
          <p:spPr>
            <a:xfrm>
              <a:off x="6552095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5</a:t>
              </a:r>
            </a:p>
          </p:txBody>
        </p:sp>
      </p:grpSp>
      <p:sp>
        <p:nvSpPr>
          <p:cNvPr id="28" name="Down Arrow 23"/>
          <p:cNvSpPr/>
          <p:nvPr/>
        </p:nvSpPr>
        <p:spPr bwMode="auto">
          <a:xfrm>
            <a:off x="4267200" y="3933800"/>
            <a:ext cx="457200" cy="12954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344"/>
          <p:cNvSpPr>
            <a:spLocks noChangeArrowheads="1"/>
          </p:cNvSpPr>
          <p:nvPr/>
        </p:nvSpPr>
        <p:spPr bwMode="auto">
          <a:xfrm>
            <a:off x="4953000" y="1138535"/>
            <a:ext cx="41424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latin typeface="+mj-lt"/>
              </a:rPr>
              <a:t>SIPOC is mandatory for process improvement</a:t>
            </a:r>
          </a:p>
          <a:p>
            <a:r>
              <a:rPr lang="en-US" sz="1200" i="1" dirty="0">
                <a:latin typeface="+mj-lt"/>
              </a:rPr>
              <a:t>For design improvement: visualize product problem area</a:t>
            </a:r>
          </a:p>
        </p:txBody>
      </p:sp>
    </p:spTree>
    <p:extLst>
      <p:ext uri="{BB962C8B-B14F-4D97-AF65-F5344CB8AC3E}">
        <p14:creationId xmlns:p14="http://schemas.microsoft.com/office/powerpoint/2010/main" val="139388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84803"/>
              </p:ext>
            </p:extLst>
          </p:nvPr>
        </p:nvGraphicFramePr>
        <p:xfrm>
          <a:off x="827584" y="1844824"/>
          <a:ext cx="7670802" cy="2211672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63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Define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addresses a clear business opportunity (GB: 20k€ p/year; BB: 50k€ p/year).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Problem description has been clearly defined.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Goals have been clearly defined. Project objectives are measurable.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VOC and VOB have been clearly defined. Requirements have been understood.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Scope of the project has been clearly delineated.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Key stakeholders have been involved and informed.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Relevant KPIs have been selected / CTQ-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flowdown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 has been constructed.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/>
                        </a:rPr>
                        <a:t>SIPOC</a:t>
                      </a:r>
                      <a:r>
                        <a:rPr lang="en-US" sz="1000" b="0" i="0" u="none" strike="noStrike" baseline="0" dirty="0">
                          <a:effectLst/>
                          <a:latin typeface="Verdana"/>
                        </a:rPr>
                        <a:t> has been made. </a:t>
                      </a:r>
                      <a:endParaRPr lang="en-US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40698"/>
              </p:ext>
            </p:extLst>
          </p:nvPr>
        </p:nvGraphicFramePr>
        <p:xfrm>
          <a:off x="827584" y="4293096"/>
          <a:ext cx="7670802" cy="2211672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63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Define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addresses a clear business opportunity (GB: 20k€ p/year; BB: 50k€ p/year).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Problem description has been clearly defined.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Goals have been clearly defined. Project objectives are measurable.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VOC and VOB have been clearly defined. Requirements have been understood.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Scope of the project has been clearly delineated.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Key stakeholders have been involved and informed.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Relevant KPIs have been selected / CTQ-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flowdown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 has been constructed.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nl-N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/>
                        </a:rPr>
                        <a:t>SIPOC</a:t>
                      </a:r>
                      <a:r>
                        <a:rPr lang="en-US" sz="1000" b="0" i="0" u="none" strike="noStrike" baseline="0" dirty="0">
                          <a:effectLst/>
                          <a:latin typeface="Verdana"/>
                        </a:rPr>
                        <a:t> has been made. </a:t>
                      </a:r>
                      <a:endParaRPr lang="en-US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l-NL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05850"/>
      </p:ext>
    </p:extLst>
  </p:cSld>
  <p:clrMapOvr>
    <a:masterClrMapping/>
  </p:clrMapOvr>
</p:sld>
</file>

<file path=ppt/theme/theme1.xml><?xml version="1.0" encoding="utf-8"?>
<a:theme xmlns:a="http://schemas.openxmlformats.org/drawingml/2006/main" name="LSS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AB57CE68EE7F46A316115708E50F5F" ma:contentTypeVersion="10" ma:contentTypeDescription="Een nieuw document maken." ma:contentTypeScope="" ma:versionID="7d8852b57714fdfce208d9449f917a07">
  <xsd:schema xmlns:xsd="http://www.w3.org/2001/XMLSchema" xmlns:xs="http://www.w3.org/2001/XMLSchema" xmlns:p="http://schemas.microsoft.com/office/2006/metadata/properties" xmlns:ns2="3806e645-e7c1-498a-b070-f1bf0e6712bb" xmlns:ns3="627a6b10-61d5-43f5-9c9e-e7058df6b8c0" targetNamespace="http://schemas.microsoft.com/office/2006/metadata/properties" ma:root="true" ma:fieldsID="30224a5e5da44e42c322ea66ebe18879" ns2:_="" ns3:_="">
    <xsd:import namespace="3806e645-e7c1-498a-b070-f1bf0e6712bb"/>
    <xsd:import namespace="627a6b10-61d5-43f5-9c9e-e7058df6b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6e645-e7c1-498a-b070-f1bf0e671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a6b10-61d5-43f5-9c9e-e7058df6b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9FF01D-EAC7-42C6-B08A-8713EE26282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997e325-e7c4-49a4-b6a8-2a594541a3d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19ECBF-0D9D-4204-9C3B-9303C8C85BB6}"/>
</file>

<file path=customXml/itemProps3.xml><?xml version="1.0" encoding="utf-8"?>
<ds:datastoreItem xmlns:ds="http://schemas.openxmlformats.org/officeDocument/2006/customXml" ds:itemID="{E464FF8A-7E8E-40B3-BC9F-D31809804E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LSSA</Template>
  <TotalTime>174</TotalTime>
  <Words>1247</Words>
  <Application>Microsoft Office PowerPoint</Application>
  <PresentationFormat>Diavoorstelling (4:3)</PresentationFormat>
  <Paragraphs>649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Verdana</vt:lpstr>
      <vt:lpstr>LSSA</vt:lpstr>
      <vt:lpstr>Practical Assessment Project Template – DMADV </vt:lpstr>
      <vt:lpstr>DMADV Introduction for this template</vt:lpstr>
      <vt:lpstr>DMADV Process improvement roadmap</vt:lpstr>
      <vt:lpstr>DEFINE 1 – Define and scope project</vt:lpstr>
      <vt:lpstr>DEFINE 1 – Define and scope project</vt:lpstr>
      <vt:lpstr>Define 2 – Functional Requirements</vt:lpstr>
      <vt:lpstr>DEFINE 3 – Plan and document project</vt:lpstr>
      <vt:lpstr>DEFINE 3 – Plan and document project</vt:lpstr>
      <vt:lpstr>DEFINE Assessment</vt:lpstr>
      <vt:lpstr>MEASURE  4 – Technical Requirements</vt:lpstr>
      <vt:lpstr>MEASURE  5 – Objectives</vt:lpstr>
      <vt:lpstr>MEASURE  6 – Measurement Procedures</vt:lpstr>
      <vt:lpstr>MEASURE Assessment</vt:lpstr>
      <vt:lpstr>ANALYZE  7 – Concept Design</vt:lpstr>
      <vt:lpstr>ANALYZE  8 – Potential influence factors</vt:lpstr>
      <vt:lpstr>ANALYZE  9 – Develop Y=f(X) function</vt:lpstr>
      <vt:lpstr>ANALYZE Assessment</vt:lpstr>
      <vt:lpstr>Design 10 – Optimum Design</vt:lpstr>
      <vt:lpstr>Design  11 – Prototyping / Concept</vt:lpstr>
      <vt:lpstr>Design 12 – Design Validation Plan</vt:lpstr>
      <vt:lpstr>Design Assessment</vt:lpstr>
      <vt:lpstr>Verify 13 – ValidatE Design</vt:lpstr>
      <vt:lpstr>Verify 14 – Close out project</vt:lpstr>
      <vt:lpstr>Verify 14 – Close out project</vt:lpstr>
      <vt:lpstr>Verify Assessment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DMADV Review Template</dc:title>
  <dc:creator>Tjeerd</dc:creator>
  <cp:lastModifiedBy>Tjeerd Hesp</cp:lastModifiedBy>
  <cp:revision>43</cp:revision>
  <cp:lastPrinted>2016-06-03T12:06:26Z</cp:lastPrinted>
  <dcterms:created xsi:type="dcterms:W3CDTF">2010-09-17T08:26:53Z</dcterms:created>
  <dcterms:modified xsi:type="dcterms:W3CDTF">2019-10-15T12:57:31Z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0x0101000FAB57CE68EE7F46A316115708E50F5F</vt:lpwstr>
  </property>
  <property fmtid="{D5CDD505-2E9C-101B-9397-08002B2CF9AE}" pid="3" name="AuthorIds_UIVersion_512">
    <vt:lpwstr>62</vt:lpwstr>
  </property>
</Properties>
</file>