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32"/>
  </p:notesMasterIdLst>
  <p:sldIdLst>
    <p:sldId id="256" r:id="rId5"/>
    <p:sldId id="288" r:id="rId6"/>
    <p:sldId id="279" r:id="rId7"/>
    <p:sldId id="373" r:id="rId8"/>
    <p:sldId id="290" r:id="rId9"/>
    <p:sldId id="260" r:id="rId10"/>
    <p:sldId id="289" r:id="rId11"/>
    <p:sldId id="284" r:id="rId12"/>
    <p:sldId id="291" r:id="rId13"/>
    <p:sldId id="262" r:id="rId14"/>
    <p:sldId id="263" r:id="rId15"/>
    <p:sldId id="264" r:id="rId16"/>
    <p:sldId id="369" r:id="rId17"/>
    <p:sldId id="265" r:id="rId18"/>
    <p:sldId id="285" r:id="rId19"/>
    <p:sldId id="267" r:id="rId20"/>
    <p:sldId id="370" r:id="rId21"/>
    <p:sldId id="268" r:id="rId22"/>
    <p:sldId id="269" r:id="rId23"/>
    <p:sldId id="270" r:id="rId24"/>
    <p:sldId id="371" r:id="rId25"/>
    <p:sldId id="286" r:id="rId26"/>
    <p:sldId id="287" r:id="rId27"/>
    <p:sldId id="272" r:id="rId28"/>
    <p:sldId id="372" r:id="rId29"/>
    <p:sldId id="295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73"/>
            <p14:sldId id="290"/>
            <p14:sldId id="260"/>
            <p14:sldId id="289"/>
            <p14:sldId id="284"/>
            <p14:sldId id="291"/>
            <p14:sldId id="262"/>
            <p14:sldId id="263"/>
            <p14:sldId id="264"/>
            <p14:sldId id="369"/>
            <p14:sldId id="265"/>
            <p14:sldId id="285"/>
            <p14:sldId id="267"/>
            <p14:sldId id="370"/>
            <p14:sldId id="268"/>
            <p14:sldId id="269"/>
            <p14:sldId id="270"/>
            <p14:sldId id="371"/>
            <p14:sldId id="286"/>
            <p14:sldId id="287"/>
            <p14:sldId id="272"/>
            <p14:sldId id="372"/>
            <p14:sldId id="295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39" autoAdjust="0"/>
  </p:normalViewPr>
  <p:slideViewPr>
    <p:cSldViewPr>
      <p:cViewPr varScale="1">
        <p:scale>
          <a:sx n="101" d="100"/>
          <a:sy n="101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06FAFC94-94E0-4E0A-A793-9748B2AF4EE6}"/>
    <pc:docChg chg="custSel modSld modMainMaster">
      <pc:chgData name="Dick Theisens" userId="694f1fcf-5f18-413d-aa40-2fe82469437e" providerId="ADAL" clId="{06FAFC94-94E0-4E0A-A793-9748B2AF4EE6}" dt="2023-12-19T09:35:47.211" v="45" actId="790"/>
      <pc:docMkLst>
        <pc:docMk/>
      </pc:docMkLst>
      <pc:sldChg chg="modSp mod">
        <pc:chgData name="Dick Theisens" userId="694f1fcf-5f18-413d-aa40-2fe82469437e" providerId="ADAL" clId="{06FAFC94-94E0-4E0A-A793-9748B2AF4EE6}" dt="2023-12-19T09:21:06.797" v="11" actId="1035"/>
        <pc:sldMkLst>
          <pc:docMk/>
          <pc:sldMk cId="3543789816" sldId="256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1:06.797" v="11" actId="1035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0:37.979" v="5" actId="6549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1:06.797" v="11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47679804" sldId="26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4" creationId="{5A6AA9F0-96C6-4496-9BDA-45D5FA9AA76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27" creationId="{00000000-0000-0000-0000-000000000000}"/>
          </ac:spMkLst>
        </pc:spChg>
      </pc:sldChg>
      <pc:sldChg chg="modSp mod">
        <pc:chgData name="Dick Theisens" userId="694f1fcf-5f18-413d-aa40-2fe82469437e" providerId="ADAL" clId="{06FAFC94-94E0-4E0A-A793-9748B2AF4EE6}" dt="2023-12-19T09:31:08.088" v="14" actId="6549"/>
        <pc:sldMkLst>
          <pc:docMk/>
          <pc:sldMk cId="661326113" sldId="26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61326113" sldId="26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1:08.088" v="14" actId="6549"/>
          <ac:spMkLst>
            <pc:docMk/>
            <pc:sldMk cId="661326113" sldId="262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61326113" sldId="262"/>
            <ac:spMk id="6" creationId="{53D85B80-0C5E-4B2A-942A-16743B0C714F}"/>
          </ac:spMkLst>
        </pc:spChg>
      </pc:sldChg>
      <pc:sldChg chg="modSp mod">
        <pc:chgData name="Dick Theisens" userId="694f1fcf-5f18-413d-aa40-2fe82469437e" providerId="ADAL" clId="{06FAFC94-94E0-4E0A-A793-9748B2AF4EE6}" dt="2023-12-19T09:32:31.796" v="30" actId="20577"/>
        <pc:sldMkLst>
          <pc:docMk/>
          <pc:sldMk cId="548221009" sldId="263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548221009" sldId="263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2:31.796" v="30" actId="20577"/>
          <ac:spMkLst>
            <pc:docMk/>
            <pc:sldMk cId="548221009" sldId="263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548221009" sldId="263"/>
            <ac:spMk id="6" creationId="{29B4C8B4-FED5-4EF8-A086-5818455B932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38440739" sldId="264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4" creationId="{1203A1CA-FB62-4F2C-8D29-6B719C067BDF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46467198" sldId="26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28" creationId="{3A41BECC-A016-465D-8DEA-C05AD2865C26}"/>
          </ac:spMkLst>
        </pc:spChg>
      </pc:sldChg>
      <pc:sldChg chg="modSp mod">
        <pc:chgData name="Dick Theisens" userId="694f1fcf-5f18-413d-aa40-2fe82469437e" providerId="ADAL" clId="{06FAFC94-94E0-4E0A-A793-9748B2AF4EE6}" dt="2023-12-19T09:34:27.383" v="39"/>
        <pc:sldMkLst>
          <pc:docMk/>
          <pc:sldMk cId="1699806701" sldId="267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699806701" sldId="267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4:27.383" v="39"/>
          <ac:spMkLst>
            <pc:docMk/>
            <pc:sldMk cId="1699806701" sldId="267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699806701" sldId="267"/>
            <ac:spMk id="4" creationId="{9E0B9440-57E9-49C0-8E7C-A1C6376A4A99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846387481" sldId="268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8" creationId="{EE6281A6-9491-404C-9CC8-1AE2E22AD69D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6706758" sldId="26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4" creationId="{B51D2716-D12C-4643-82F6-6E974D9C7EC6}"/>
          </ac:spMkLst>
        </pc:spChg>
      </pc:sldChg>
      <pc:sldChg chg="modSp mod">
        <pc:chgData name="Dick Theisens" userId="694f1fcf-5f18-413d-aa40-2fe82469437e" providerId="ADAL" clId="{06FAFC94-94E0-4E0A-A793-9748B2AF4EE6}" dt="2023-12-19T09:35:22.010" v="43" actId="20577"/>
        <pc:sldMkLst>
          <pc:docMk/>
          <pc:sldMk cId="2167209806" sldId="27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167209806" sldId="27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5:22.010" v="43" actId="20577"/>
          <ac:spMkLst>
            <pc:docMk/>
            <pc:sldMk cId="2167209806" sldId="270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167209806" sldId="270"/>
            <ac:spMk id="4" creationId="{44CAD6FD-163F-4B5E-83E0-E757BDC7D653}"/>
          </ac:spMkLst>
        </pc:spChg>
      </pc:sldChg>
      <pc:sldChg chg="delSp modSp">
        <pc:chgData name="Dick Theisens" userId="694f1fcf-5f18-413d-aa40-2fe82469437e" providerId="ADAL" clId="{06FAFC94-94E0-4E0A-A793-9748B2AF4EE6}" dt="2023-12-19T09:19:47.156" v="0"/>
        <pc:sldMkLst>
          <pc:docMk/>
          <pc:sldMk cId="1536078143" sldId="27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3" creationId="{00000000-0000-0000-0000-000000000000}"/>
          </ac:spMkLst>
        </pc:spChg>
        <pc:spChg chg="del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091208990" sldId="27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4" creationId="{7B820B0B-5824-4F84-8937-ECDE9C058A3B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6" creationId="{26684FD5-C1DC-4C05-BFEA-FE67FA23E377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932631977" sldId="284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3" creationId="{AEE222D8-4985-4E0D-B077-0C2196D3C908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7" creationId="{583D450C-485A-458E-B4E0-D66873AFAD59}"/>
          </ac:spMkLst>
        </pc:spChg>
      </pc:sldChg>
      <pc:sldChg chg="modSp mod">
        <pc:chgData name="Dick Theisens" userId="694f1fcf-5f18-413d-aa40-2fe82469437e" providerId="ADAL" clId="{06FAFC94-94E0-4E0A-A793-9748B2AF4EE6}" dt="2023-12-19T09:33:26.452" v="31" actId="6549"/>
        <pc:sldMkLst>
          <pc:docMk/>
          <pc:sldMk cId="4085968751" sldId="28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085968751" sldId="28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3:26.452" v="31" actId="6549"/>
          <ac:spMkLst>
            <pc:docMk/>
            <pc:sldMk cId="4085968751" sldId="285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085968751" sldId="285"/>
            <ac:spMk id="4" creationId="{D65B41E1-D42B-4774-87DA-A24A11B20901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01351751" sldId="286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6" creationId="{E6E2D6EE-4D6B-4613-9E5B-4676E364DF54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22632754" sldId="287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4" creationId="{4E66435E-3AA6-4B6F-881B-6C77F0B79DCB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037669442" sldId="288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5" creationId="{D9B6FFCB-0ACD-4932-8563-B16EC54FDEEC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80868561" sldId="28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6" creationId="{ECE2F763-1F2C-4348-9B2B-BDC87FE1499B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985812318" sldId="29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85812318" sldId="29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85812318" sldId="290"/>
            <ac:spMk id="5" creationId="{C7D540BD-EADA-2EC0-8F99-CD1CE984DEED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62435187" sldId="291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4" creationId="{65C07E8F-0CC6-4280-87EA-705BE7AD50D6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1658491" sldId="29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3" creationId="{7C38A293-A399-471D-B4B5-6E915CB59351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609910503" sldId="36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4" creationId="{BBB7E52F-09D0-4B14-8993-ABB8AABB5FC3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4204765017" sldId="37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3" creationId="{E16D0365-61E9-4528-B743-4E8C8F831C57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6" creationId="{00000000-0000-0000-0000-000000000000}"/>
          </ac:spMkLst>
        </pc:spChg>
      </pc:sldChg>
      <pc:sldChg chg="modSp mod">
        <pc:chgData name="Dick Theisens" userId="694f1fcf-5f18-413d-aa40-2fe82469437e" providerId="ADAL" clId="{06FAFC94-94E0-4E0A-A793-9748B2AF4EE6}" dt="2023-12-19T09:35:47.211" v="45" actId="790"/>
        <pc:sldMkLst>
          <pc:docMk/>
          <pc:sldMk cId="2587652015" sldId="371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587652015" sldId="371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587652015" sldId="371"/>
            <ac:spMk id="3" creationId="{98C7ECA2-7168-4F31-A47D-F3E242A7FE92}"/>
          </ac:spMkLst>
        </pc:spChg>
        <pc:spChg chg="mod">
          <ac:chgData name="Dick Theisens" userId="694f1fcf-5f18-413d-aa40-2fe82469437e" providerId="ADAL" clId="{06FAFC94-94E0-4E0A-A793-9748B2AF4EE6}" dt="2023-12-19T09:35:47.211" v="45" actId="790"/>
          <ac:spMkLst>
            <pc:docMk/>
            <pc:sldMk cId="2587652015" sldId="37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1247513431" sldId="37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3" creationId="{C07FCEB8-2F71-4BDA-BB7B-97E7741F0CB5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851923449" sldId="373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51923449" sldId="373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51923449" sldId="373"/>
            <ac:spMk id="3" creationId="{98361374-ACDD-4C2F-AA29-6F960310E69D}"/>
          </ac:spMkLst>
        </pc:spChg>
      </pc:sldChg>
      <pc:sldMasterChg chg="addSp delSp modSldLayout">
        <pc:chgData name="Dick Theisens" userId="694f1fcf-5f18-413d-aa40-2fe82469437e" providerId="ADAL" clId="{06FAFC94-94E0-4E0A-A793-9748B2AF4EE6}" dt="2023-12-19T09:21:28.664" v="12" actId="478"/>
        <pc:sldMasterMkLst>
          <pc:docMk/>
          <pc:sldMasterMk cId="1408973465" sldId="2147483924"/>
        </pc:sldMasterMkLst>
        <pc:picChg chg="add del">
          <ac:chgData name="Dick Theisens" userId="694f1fcf-5f18-413d-aa40-2fe82469437e" providerId="ADAL" clId="{06FAFC94-94E0-4E0A-A793-9748B2AF4EE6}" dt="2023-12-19T09:21:28.664" v="12" actId="478"/>
          <ac:picMkLst>
            <pc:docMk/>
            <pc:sldMasterMk cId="1408973465" sldId="2147483924"/>
            <ac:picMk id="2" creationId="{E5CB345E-A196-AA91-E025-941903871B53}"/>
          </ac:picMkLst>
        </pc:picChg>
        <pc:picChg chg="add">
          <ac:chgData name="Dick Theisens" userId="694f1fcf-5f18-413d-aa40-2fe82469437e" providerId="ADAL" clId="{06FAFC94-94E0-4E0A-A793-9748B2AF4EE6}" dt="2023-12-19T09:19:47.156" v="0"/>
          <ac:picMkLst>
            <pc:docMk/>
            <pc:sldMasterMk cId="1408973465" sldId="2147483924"/>
            <ac:picMk id="7" creationId="{456739B5-65C5-A59C-C4D1-8CF710E3C1A8}"/>
          </ac:picMkLst>
        </pc:picChg>
        <pc:sldLayoutChg chg="addSp delSp mod">
          <pc:chgData name="Dick Theisens" userId="694f1fcf-5f18-413d-aa40-2fe82469437e" providerId="ADAL" clId="{06FAFC94-94E0-4E0A-A793-9748B2AF4EE6}" dt="2023-12-19T09:20:20.835" v="4" actId="478"/>
          <pc:sldLayoutMkLst>
            <pc:docMk/>
            <pc:sldMasterMk cId="1408973465" sldId="2147483924"/>
            <pc:sldLayoutMk cId="4286356954" sldId="2147483925"/>
          </pc:sldLayoutMkLst>
          <pc:spChg chg="add del">
            <ac:chgData name="Dick Theisens" userId="694f1fcf-5f18-413d-aa40-2fe82469437e" providerId="ADAL" clId="{06FAFC94-94E0-4E0A-A793-9748B2AF4EE6}" dt="2023-12-19T09:20:20.835" v="4" actId="478"/>
            <ac:spMkLst>
              <pc:docMk/>
              <pc:sldMasterMk cId="1408973465" sldId="2147483924"/>
              <pc:sldLayoutMk cId="4286356954" sldId="2147483925"/>
              <ac:spMk id="4" creationId="{72A08A1D-69AC-F8BC-4ABA-9F7E01250D98}"/>
            </ac:spMkLst>
          </pc:spChg>
          <pc:picChg chg="add del">
            <ac:chgData name="Dick Theisens" userId="694f1fcf-5f18-413d-aa40-2fe82469437e" providerId="ADAL" clId="{06FAFC94-94E0-4E0A-A793-9748B2AF4EE6}" dt="2023-12-19T09:20:01.825" v="2" actId="478"/>
            <ac:picMkLst>
              <pc:docMk/>
              <pc:sldMasterMk cId="1408973465" sldId="2147483924"/>
              <pc:sldLayoutMk cId="4286356954" sldId="2147483925"/>
              <ac:picMk id="5" creationId="{4F59EAB9-9FC8-AF42-747E-3B2D5647045D}"/>
            </ac:picMkLst>
          </pc:picChg>
          <pc:picChg chg="add del">
            <ac:chgData name="Dick Theisens" userId="694f1fcf-5f18-413d-aa40-2fe82469437e" providerId="ADAL" clId="{06FAFC94-94E0-4E0A-A793-9748B2AF4EE6}" dt="2023-12-19T09:20:00.627" v="1" actId="478"/>
            <ac:picMkLst>
              <pc:docMk/>
              <pc:sldMasterMk cId="1408973465" sldId="2147483924"/>
              <pc:sldLayoutMk cId="4286356954" sldId="2147483925"/>
              <ac:picMk id="6" creationId="{719216DE-1149-BEED-9CBC-4D5D8E45D0BB}"/>
            </ac:picMkLst>
          </pc:picChg>
          <pc:picChg chg="add del">
            <ac:chgData name="Dick Theisens" userId="694f1fcf-5f18-413d-aa40-2fe82469437e" providerId="ADAL" clId="{06FAFC94-94E0-4E0A-A793-9748B2AF4EE6}" dt="2023-12-19T09:20:04.270" v="3" actId="478"/>
            <ac:picMkLst>
              <pc:docMk/>
              <pc:sldMasterMk cId="1408973465" sldId="2147483924"/>
              <pc:sldLayoutMk cId="4286356954" sldId="2147483925"/>
              <ac:picMk id="7" creationId="{6F3B4CC3-7386-08E5-2BF8-930B60738D86}"/>
            </ac:picMkLst>
          </pc:picChg>
        </pc:sldLayoutChg>
        <pc:sldLayoutChg chg="addSp">
          <pc:chgData name="Dick Theisens" userId="694f1fcf-5f18-413d-aa40-2fe82469437e" providerId="ADAL" clId="{06FAFC94-94E0-4E0A-A793-9748B2AF4EE6}" dt="2023-12-19T09:19:47.156" v="0"/>
          <pc:sldLayoutMkLst>
            <pc:docMk/>
            <pc:sldMasterMk cId="1408973465" sldId="2147483924"/>
            <pc:sldLayoutMk cId="875006925" sldId="2147483933"/>
          </pc:sldLayoutMkLst>
          <pc:spChg chg="add">
            <ac:chgData name="Dick Theisens" userId="694f1fcf-5f18-413d-aa40-2fe82469437e" providerId="ADAL" clId="{06FAFC94-94E0-4E0A-A793-9748B2AF4EE6}" dt="2023-12-19T09:19:47.156" v="0"/>
            <ac:spMkLst>
              <pc:docMk/>
              <pc:sldMasterMk cId="1408973465" sldId="2147483924"/>
              <pc:sldLayoutMk cId="875006925" sldId="2147483933"/>
              <ac:spMk id="2" creationId="{73AB6F4C-BAE5-199A-3671-465FE20B3885}"/>
            </ac:spMkLst>
          </pc:spChg>
          <pc:spChg chg="add">
            <ac:chgData name="Dick Theisens" userId="694f1fcf-5f18-413d-aa40-2fe82469437e" providerId="ADAL" clId="{06FAFC94-94E0-4E0A-A793-9748B2AF4EE6}" dt="2023-12-19T09:19:47.156" v="0"/>
            <ac:spMkLst>
              <pc:docMk/>
              <pc:sldMasterMk cId="1408973465" sldId="2147483924"/>
              <pc:sldLayoutMk cId="875006925" sldId="2147483933"/>
              <ac:spMk id="6" creationId="{93DA1A7E-260F-386D-5D9C-6B928AB375FB}"/>
            </ac:spMkLst>
          </pc:spChg>
          <pc:graphicFrameChg chg="add">
            <ac:chgData name="Dick Theisens" userId="694f1fcf-5f18-413d-aa40-2fe82469437e" providerId="ADAL" clId="{06FAFC94-94E0-4E0A-A793-9748B2AF4EE6}" dt="2023-12-19T09:19:47.156" v="0"/>
            <ac:graphicFrameMkLst>
              <pc:docMk/>
              <pc:sldMasterMk cId="1408973465" sldId="2147483924"/>
              <pc:sldLayoutMk cId="875006925" sldId="2147483933"/>
              <ac:graphicFrameMk id="7" creationId="{5B3A890D-CA88-88BD-AA64-03CE19805DC2}"/>
            </ac:graphicFrameMkLst>
          </pc:graphicFrameChg>
          <pc:picChg chg="add">
            <ac:chgData name="Dick Theisens" userId="694f1fcf-5f18-413d-aa40-2fe82469437e" providerId="ADAL" clId="{06FAFC94-94E0-4E0A-A793-9748B2AF4EE6}" dt="2023-12-19T09:19:47.156" v="0"/>
            <ac:picMkLst>
              <pc:docMk/>
              <pc:sldMasterMk cId="1408973465" sldId="2147483924"/>
              <pc:sldLayoutMk cId="875006925" sldId="2147483933"/>
              <ac:picMk id="8" creationId="{E030867F-D302-ADAD-E81C-A29EF7DCBB3E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baseline="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nl-NL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nl-NL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heme" Target="../theme/theme2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19-12-2023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Lean-project: </a:t>
            </a:r>
            <a:r>
              <a:rPr lang="nl-NL" i="0"/>
              <a:t>geef een beoordeling van de nauwkeurigheid (geen systematische afwijking) en betrouwbaarheid van de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Six Sigma project: </a:t>
            </a:r>
            <a:r>
              <a:rPr lang="nl-NL" i="0"/>
              <a:t>laat de uitkomsten van de meetsysteemanalyse (MSA) zien voor de betrouwbaarheid van de data, inclusief de conclusies die daar uit worden getrokken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Omschrijf de bron en de kwaliteit van de gebruikte data</a:t>
            </a:r>
            <a:endParaRPr lang="en-US" sz="1200" b="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Omschrijf hoe de data is verzameld. </a:t>
            </a:r>
            <a:r>
              <a:rPr lang="en-US" sz="120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Hoe is de kwaliteit van de data geverifieerd?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CTQint is de meetbare grootheid waarop de interne organisatie de kwaliteit van het product of dienst beoordeeld.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Hoe is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CTQint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in het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verleden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geweest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Plot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historische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data of data van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steekproef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data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gerelateerd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het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in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bijvoorbeeld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grafiek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Geef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welke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conclusie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er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worden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getrokken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over 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de prestatie 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van de CTQ. </a:t>
            </a: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Beoordeel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eerder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genoemde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meetbare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target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/of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realistisch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Koppel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dat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meetwaarde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haalt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, is het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verholpen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 Is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klant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organisatie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tevreden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stroomdiagram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kwaliteitsproblemen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(rework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Swimlane om </a:t>
            </a: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verantwoordelijkheden van deelprocessen binnen het totale proces te onderscheiden.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VSM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Current State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problemen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over doorlooptijden of onderhandenwerk.</a:t>
            </a:r>
            <a:endParaRPr lang="nl-NL" sz="120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Ishikawa: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Hou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brainstormsessie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het team over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vijf keer de waarom-vraag om tot de grondoorzaak te komen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98" noProof="0"/>
              <a:t>Geef de</a:t>
            </a:r>
            <a:r>
              <a:rPr lang="nl-NL" sz="1198" baseline="0" noProof="0"/>
              <a:t> </a:t>
            </a:r>
            <a:r>
              <a:rPr lang="nl-NL" sz="1198" noProof="0" dirty="0"/>
              <a:t>grondoorzaak/grondoorzaken voor het probleem aan. Onderbouw deze keuze.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Lever bewijs dat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genoemde</a:t>
            </a:r>
            <a:r>
              <a:rPr lang="en-US" dirty="0"/>
              <a:t> </a:t>
            </a:r>
            <a:r>
              <a:rPr lang="en-US" dirty="0" err="1"/>
              <a:t>kernoorzaak</a:t>
            </a:r>
            <a:r>
              <a:rPr lang="en-US" dirty="0"/>
              <a:t>/</a:t>
            </a:r>
            <a:r>
              <a:rPr lang="en-US" dirty="0" err="1"/>
              <a:t>kernoorzaken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performance van het </a:t>
            </a:r>
            <a:r>
              <a:rPr lang="en-US" dirty="0" err="1"/>
              <a:t>proces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/>
              <a:t>geef hier het nieuwe of het beoogde procesbeschrijving middels een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/>
              <a:t>beschrijving </a:t>
            </a:r>
            <a:r>
              <a:rPr lang="en-US" dirty="0"/>
              <a:t>van het </a:t>
            </a:r>
            <a:r>
              <a:rPr lang="en-US" dirty="0" err="1"/>
              <a:t>nieuwe</a:t>
            </a:r>
            <a:r>
              <a:rPr lang="en-US" dirty="0"/>
              <a:t> process, </a:t>
            </a:r>
            <a:r>
              <a:rPr lang="en-US" dirty="0" err="1"/>
              <a:t>werkwijze</a:t>
            </a:r>
            <a:r>
              <a:rPr lang="en-US" dirty="0"/>
              <a:t> of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verbeteringen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Kaizen </a:t>
            </a:r>
            <a:r>
              <a:rPr lang="en-US" dirty="0" err="1"/>
              <a:t>projecten</a:t>
            </a:r>
            <a:r>
              <a:rPr lang="en-US" dirty="0"/>
              <a:t>, TPM,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specificaties</a:t>
            </a:r>
            <a:r>
              <a:rPr lang="en-US" dirty="0"/>
              <a:t>, </a:t>
            </a:r>
            <a:r>
              <a:rPr lang="en-US" dirty="0" err="1"/>
              <a:t>aangepast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, </a:t>
            </a:r>
            <a:r>
              <a:rPr lang="en-US" dirty="0" err="1"/>
              <a:t>nieuwe</a:t>
            </a:r>
            <a:r>
              <a:rPr lang="en-US" dirty="0"/>
              <a:t> tools, </a:t>
            </a:r>
            <a:r>
              <a:rPr lang="en-US" dirty="0" err="1"/>
              <a:t>balancering</a:t>
            </a:r>
            <a:r>
              <a:rPr lang="en-US" dirty="0"/>
              <a:t>, </a:t>
            </a:r>
            <a:r>
              <a:rPr lang="en-US" dirty="0" err="1"/>
              <a:t>eliminatie</a:t>
            </a:r>
            <a:r>
              <a:rPr lang="en-US" dirty="0"/>
              <a:t> van Muda, Muri, Mura, </a:t>
            </a:r>
            <a:r>
              <a:rPr lang="en-US" dirty="0" err="1"/>
              <a:t>Poka</a:t>
            </a:r>
            <a:r>
              <a:rPr lang="en-US" dirty="0"/>
              <a:t> Yoke,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,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resultaten</a:t>
            </a:r>
            <a:r>
              <a:rPr lang="en-US" dirty="0"/>
              <a:t> van het </a:t>
            </a:r>
            <a:r>
              <a:rPr lang="en-US" dirty="0" err="1"/>
              <a:t>verbeterde</a:t>
            </a:r>
            <a:r>
              <a:rPr lang="en-US" dirty="0"/>
              <a:t>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(Rolled </a:t>
            </a:r>
            <a:r>
              <a:rPr lang="en-US" dirty="0" err="1"/>
              <a:t>Throughtput</a:t>
            </a:r>
            <a:r>
              <a:rPr lang="en-US" dirty="0"/>
              <a:t>) Yield </a:t>
            </a:r>
            <a:r>
              <a:rPr lang="en-US" dirty="0" err="1"/>
              <a:t>verbetering</a:t>
            </a:r>
            <a:r>
              <a:rPr lang="en-US" dirty="0"/>
              <a:t>, </a:t>
            </a:r>
            <a:r>
              <a:rPr lang="en-US" dirty="0" err="1"/>
              <a:t>doorlooptijdverbetering</a:t>
            </a:r>
            <a:r>
              <a:rPr lang="en-US" dirty="0"/>
              <a:t>, Mail van </a:t>
            </a:r>
            <a:r>
              <a:rPr lang="en-US" dirty="0" err="1"/>
              <a:t>blije</a:t>
            </a:r>
            <a:r>
              <a:rPr lang="en-US" dirty="0"/>
              <a:t> </a:t>
            </a:r>
            <a:r>
              <a:rPr lang="en-US" dirty="0" err="1"/>
              <a:t>klant</a:t>
            </a:r>
            <a:r>
              <a:rPr lang="en-US" dirty="0"/>
              <a:t>, etc.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 de (meetbare) doelstellingen gehaald?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Wat zijn de gerealiseerde besparingen en hoe verhouden deze zich tot de beoogde besparingen? </a:t>
            </a: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(hard</a:t>
            </a:r>
            <a:r>
              <a:rPr kumimoji="0" lang="nl-NL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en soft)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 baseline="0">
                <a:solidFill>
                  <a:srgbClr val="000000"/>
                </a:solidFill>
                <a:latin typeface="Arial"/>
                <a:cs typeface="Arial" pitchFamily="34" charset="0"/>
              </a:rPr>
              <a:t>Efficiëntieverbetering,</a:t>
            </a: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 reductie van bewerkingstijden of doorlooptijden, vermindering van defects en uitval, verbetering OEE / TTE percentage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Borging van verbeteringen</a:t>
            </a:r>
            <a:r>
              <a:rPr lang="nl-NL" i="0"/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alle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kwaliteitsdocumenten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aangepast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up to date?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iedereen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juist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geïnstrueerd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0">
                <a:solidFill>
                  <a:srgbClr val="000000"/>
                </a:solidFill>
                <a:latin typeface="Arial"/>
                <a:cs typeface="Arial" pitchFamily="34" charset="0"/>
              </a:rPr>
              <a:t>Open acties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: Zijn de acties die nog open staan goed geregeld (wie, wat, wanneer)?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Borging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Wie zijn er aangewezen / aangesteld om de kwaliteit/gemaakte afspraken in de toekomst te garanderen en eventuele situaties op te pakken? Op welke wijze worden kwaliteit/gemaakte afspraken gecheckt? Geef aan hoe de prestaties van de CTQ in de toekomst wordt gemonitord.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Conclusies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belangrijkste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conclusies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project?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Aanbevelingen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aanbevelingen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team?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Zijn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er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eventuele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spin offs?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dirty="0" err="1"/>
              <a:t>Lessons</a:t>
            </a:r>
            <a:r>
              <a:rPr lang="nl-NL" b="1" i="0" dirty="0"/>
              <a:t> </a:t>
            </a:r>
            <a:r>
              <a:rPr lang="nl-NL" b="1" i="0" dirty="0" err="1"/>
              <a:t>learned</a:t>
            </a:r>
            <a:r>
              <a:rPr lang="nl-NL" b="1" i="0" dirty="0"/>
              <a:t>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lessen die we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geleerd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hebben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zouden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we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volgende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keer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willen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/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Gaan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onze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college’s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niet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dezelfde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fouten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maken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  <a:r>
              <a:rPr lang="nl-NL" sz="1200" i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 err="1"/>
              <a:t>Tav</a:t>
            </a:r>
            <a:r>
              <a:rPr lang="nl-NL" sz="1200" i="0" dirty="0"/>
              <a:t> veranderkundige kant: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heb je de organisatie meegekregen?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ben je met de weerstand omgegaan en hoe heb je dat weten om te zetten naar veranderbereidheid?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Welke cultuuraspecten ben je tegengekomen en hoe ben je daar mee omgegaan?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Wat zou je de volgende keer anders willen/anders doen?</a:t>
            </a:r>
            <a:endParaRPr lang="en-US" sz="1198" i="0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cap="none" dirty="0"/>
              <a:t>Probleemomschrijving</a:t>
            </a:r>
          </a:p>
          <a:p>
            <a:r>
              <a:rPr lang="nl-NL" cap="none" baseline="0" dirty="0"/>
              <a:t>Beschrijf het probleem. Waarom is het probleem een probleem?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Gebruik technieken zoals 5W2H; IS-IS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Voeg eventueel een foto toe van het product als daarmee het probleem zichtbaar gemaakt kan worden.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NB: in de probleembeschrijving staat géén oplossingen</a:t>
            </a:r>
          </a:p>
          <a:p>
            <a:endParaRPr lang="nl-NL" cap="none" baseline="0" dirty="0"/>
          </a:p>
          <a:p>
            <a:r>
              <a:rPr lang="nl-NL" b="1" cap="none" baseline="0" dirty="0"/>
              <a:t>Doelstelling:</a:t>
            </a:r>
          </a:p>
          <a:p>
            <a:r>
              <a:rPr lang="nl-NL" cap="none" baseline="0" dirty="0"/>
              <a:t>Beschrijf zo concreet mogelijk wat je wilt bereiken</a:t>
            </a:r>
            <a:endParaRPr lang="nl-NL" cap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cap="none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Probleemomschrijving en doelstelling dienen tezamen SMART geformuleerd te zijn.</a:t>
            </a:r>
            <a:endParaRPr lang="nl-NL" cap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 err="1"/>
              <a:t>KPI’s</a:t>
            </a:r>
            <a:r>
              <a:rPr lang="nl-NL" b="1" i="0" dirty="0"/>
              <a:t> / Prestatiemaatstaven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belangrijkste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KPI’s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prestatiemaatstaven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we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deze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Afbakening In Scope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afbakening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</a:t>
            </a:r>
            <a:r>
              <a:rPr lang="nl-NL" b="1" i="0" dirty="0" err="1"/>
              <a:t>fbakening</a:t>
            </a:r>
            <a:r>
              <a:rPr lang="nl-NL" b="1" i="0" dirty="0"/>
              <a:t> Out of Scope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Tastbare resultaten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Welk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documenten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process, …)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opgeleverd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worden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einde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Harde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berekening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inschatting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beoogde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harde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besparingen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jaarbasis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(xxx k€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). 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Zachte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bijkomende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opbrengsten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geld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te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drukken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zoals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tevreden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en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lagere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werkdruk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 &amp;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grootste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je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VOC</a:t>
            </a:r>
            <a:r>
              <a:rPr lang="nl-NL" i="0" noProof="0" dirty="0"/>
              <a:t>: </a:t>
            </a:r>
            <a:r>
              <a:rPr lang="nl-NL" sz="1200" i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Customer mag vaag zijn en is bijv. afkomstig van Net Promoter Score, KANO, Pareto etc.</a:t>
            </a:r>
            <a:endParaRPr lang="nl-NL" i="0" noProof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/>
              <a:t>VOB</a:t>
            </a:r>
            <a:r>
              <a:rPr lang="nl-NL" i="0" noProof="0"/>
              <a:t>: </a:t>
            </a:r>
            <a:r>
              <a:rPr lang="nl-NL" sz="1200" i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Business gaat over de eisen/wensen van de ‘Interne klant’ of over het belang voor de Organisatie als geheel.</a:t>
            </a:r>
            <a:endParaRPr lang="nl-NL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i="0" noProof="0"/>
              <a:t>CTQext</a:t>
            </a:r>
            <a:r>
              <a:rPr lang="nl-NL" i="0" noProof="0" dirty="0"/>
              <a:t>: De CTQext is de meetbare grootheid waarop de klant het product/dienst beoordeelt. Dit getal is gekoppeld aan ‘het probleem’ of ‘de klacht’ of ‘de uitval’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CTQint</a:t>
            </a:r>
            <a:r>
              <a:rPr lang="nl-NL" i="0" noProof="0" dirty="0"/>
              <a:t>: De CTQint is de meetbare grotheden waarop de interne organisatie de kwaliteit van het product of dienst meet. Is deze waarde goed genoeg om aan de CTQext te voldoen?</a:t>
            </a:r>
          </a:p>
          <a:p>
            <a:endParaRPr lang="nl-NL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Resource manager</a:t>
            </a:r>
            <a:r>
              <a:rPr lang="nl-NL" dirty="0"/>
              <a:t>: Optioneel, diegene die zorgt voor </a:t>
            </a:r>
            <a:r>
              <a:rPr lang="nl-NL"/>
              <a:t>de middelen of teamleden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 err="1"/>
              <a:t>Champion</a:t>
            </a:r>
            <a:r>
              <a:rPr lang="nl-NL" dirty="0"/>
              <a:t>: Opdrachtgever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Gebruiker</a:t>
            </a:r>
            <a:r>
              <a:rPr lang="nl-NL" dirty="0"/>
              <a:t>: Optioneel, diegene die blij wordt van het resultaat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MBB</a:t>
            </a:r>
            <a:r>
              <a:rPr lang="nl-NL" dirty="0"/>
              <a:t>: Ervaren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Projectmanager</a:t>
            </a:r>
            <a:r>
              <a:rPr lang="nl-NL" dirty="0"/>
              <a:t>: Opdrachtnemer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straks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vernieuwde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proces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uitvoeren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Is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weerstand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veranderingen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hoe je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gedurende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jouw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die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werkgroep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zitten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wil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nemen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alle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ontwikkelingen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nl-NL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Gebruik hier eventueel een communicatieplan voor</a:t>
            </a:r>
            <a:endParaRPr lang="en-US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SIPOC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Spaghettidiagram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verplicht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om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hoofdlijnen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beschrijven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visualiseren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Leverancier: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de inputs aanleveren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Inputvariabelen, ruisfactoren, procedures / protocollen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Indien nodig, geef een detailuitwerking van het proces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Outputvariabelen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het product of dienst in (ver)krijgen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.png"/><Relationship Id="rId4" Type="http://schemas.openxmlformats.org/officeDocument/2006/relationships/tags" Target="../tags/tag44.xml"/><Relationship Id="rId9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>
            <p:custDataLst>
              <p:tags r:id="rId1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600" y="1405776"/>
            <a:ext cx="5630059" cy="39047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4000" b="1" i="0" u="none" strike="noStrike" normalizeH="0" baseline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F0502020204030204" pitchFamily="34" charset="0"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3600" y="6056880"/>
            <a:ext cx="7310553" cy="451917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400" b="0">
                <a:solidFill>
                  <a:srgbClr val="71604E"/>
                </a:solidFill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4"/>
            </p:custDataLst>
          </p:nvPr>
        </p:nvSpPr>
        <p:spPr>
          <a:xfrm>
            <a:off x="153601" y="5467531"/>
            <a:ext cx="7310552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b="1" i="0" u="none" strike="noStrike" cap="all" normalizeH="0" smtClean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/>
              <a:t>Klikken om de tekststijl van het model te bewerken</a:t>
            </a:r>
          </a:p>
        </p:txBody>
      </p:sp>
      <p:sp>
        <p:nvSpPr>
          <p:cNvPr id="13" name="Right Triangle 2">
            <a:extLst>
              <a:ext uri="{FF2B5EF4-FFF2-40B4-BE49-F238E27FC236}">
                <a16:creationId xmlns:a16="http://schemas.microsoft.com/office/drawing/2014/main" id="{1A9C2635-63FA-7A6E-D7FF-89CBE9617B30}"/>
              </a:ext>
            </a:extLst>
          </p:cNvPr>
          <p:cNvSpPr/>
          <p:nvPr/>
        </p:nvSpPr>
        <p:spPr>
          <a:xfrm rot="10800000">
            <a:off x="9486508" y="0"/>
            <a:ext cx="2705492" cy="35444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ACA50BB6-6D2F-108B-CB73-5AFE162E27F5}"/>
              </a:ext>
            </a:extLst>
          </p:cNvPr>
          <p:cNvSpPr/>
          <p:nvPr/>
        </p:nvSpPr>
        <p:spPr>
          <a:xfrm rot="10800000" flipV="1">
            <a:off x="9486508" y="3313522"/>
            <a:ext cx="2705492" cy="3544478"/>
          </a:xfrm>
          <a:prstGeom prst="rtTriangle">
            <a:avLst/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: Single Corner Snipped 13">
            <a:extLst>
              <a:ext uri="{FF2B5EF4-FFF2-40B4-BE49-F238E27FC236}">
                <a16:creationId xmlns:a16="http://schemas.microsoft.com/office/drawing/2014/main" id="{0DB48F4D-5054-0A53-15F1-1BB9F6EDBCFB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7" name="Rectangle: Top Corners Snipped 14">
            <a:extLst>
              <a:ext uri="{FF2B5EF4-FFF2-40B4-BE49-F238E27FC236}">
                <a16:creationId xmlns:a16="http://schemas.microsoft.com/office/drawing/2014/main" id="{D49D377E-B65D-8FE6-54EA-1B75102CA90C}"/>
              </a:ext>
            </a:extLst>
          </p:cNvPr>
          <p:cNvSpPr/>
          <p:nvPr/>
        </p:nvSpPr>
        <p:spPr>
          <a:xfrm rot="10800000">
            <a:off x="3846136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8" name="Hexagon 11">
            <a:extLst>
              <a:ext uri="{FF2B5EF4-FFF2-40B4-BE49-F238E27FC236}">
                <a16:creationId xmlns:a16="http://schemas.microsoft.com/office/drawing/2014/main" id="{2B5A6409-2E86-B4F6-A619-5C1E4EAFB74A}"/>
              </a:ext>
            </a:extLst>
          </p:cNvPr>
          <p:cNvSpPr/>
          <p:nvPr/>
        </p:nvSpPr>
        <p:spPr>
          <a:xfrm>
            <a:off x="5512525" y="1369243"/>
            <a:ext cx="4778635" cy="4119513"/>
          </a:xfrm>
          <a:prstGeom prst="hexagon">
            <a:avLst>
              <a:gd name="adj" fmla="val 380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291159" y="6394960"/>
            <a:ext cx="1755133" cy="380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V3.5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432BF5-9BBD-0B44-D654-21E6BBEDE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2" t="346" r="9289" b="388"/>
          <a:stretch/>
        </p:blipFill>
        <p:spPr>
          <a:xfrm>
            <a:off x="5866763" y="687366"/>
            <a:ext cx="5925826" cy="5472604"/>
          </a:xfrm>
          <a:prstGeom prst="hexagon">
            <a:avLst>
              <a:gd name="adj" fmla="val 37071"/>
              <a:gd name="vf" fmla="val 115470"/>
            </a:avLst>
          </a:prstGeom>
        </p:spPr>
      </p:pic>
      <p:pic>
        <p:nvPicPr>
          <p:cNvPr id="19" name="Picture 2" descr="Afbeeldingsresultaat voor lssa logo">
            <a:extLst>
              <a:ext uri="{FF2B5EF4-FFF2-40B4-BE49-F238E27FC236}">
                <a16:creationId xmlns:a16="http://schemas.microsoft.com/office/drawing/2014/main" id="{B254DBAB-AAD4-954A-CA0E-393D53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69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altLang="nl-NL" dirty="0"/>
              <a:t>Copy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from</a:t>
            </a:r>
            <a:r>
              <a:rPr lang="nl-NL" altLang="nl-NL" dirty="0"/>
              <a:t> </a:t>
            </a:r>
            <a:r>
              <a:rPr lang="nl-NL" altLang="nl-NL" dirty="0" err="1"/>
              <a:t>previous</a:t>
            </a:r>
            <a:r>
              <a:rPr lang="nl-NL" altLang="nl-NL" dirty="0"/>
              <a:t> or next slide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60967" y="1340768"/>
            <a:ext cx="10560051" cy="504031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1" hangingPunct="1"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 eaLnBrk="1" hangingPunct="1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add</a:t>
            </a:r>
            <a:r>
              <a:rPr lang="nl-NL" altLang="nl-NL" dirty="0"/>
              <a:t> </a:t>
            </a:r>
            <a:r>
              <a:rPr lang="nl-NL" altLang="nl-NL" dirty="0" err="1"/>
              <a:t>text</a:t>
            </a:r>
            <a:endParaRPr lang="nl-NL" alt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298785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1"/>
          <p:cNvSpPr/>
          <p:nvPr userDrawn="1"/>
        </p:nvSpPr>
        <p:spPr>
          <a:xfrm>
            <a:off x="-11085" y="5986420"/>
            <a:ext cx="12203085" cy="88430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8" name="Rechthoek 7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101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 algn="ctr">
              <a:defRPr/>
            </a:pPr>
            <a:endParaRPr lang="nl-NL" sz="1800"/>
          </a:p>
        </p:txBody>
      </p:sp>
      <p:cxnSp>
        <p:nvCxnSpPr>
          <p:cNvPr id="11" name="Rechte verbindingslijn 10"/>
          <p:cNvCxnSpPr/>
          <p:nvPr>
            <p:custDataLst>
              <p:tags r:id="rId2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3600" y="4888210"/>
            <a:ext cx="11894401" cy="479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1600" b="1" i="0" u="none" strike="noStrike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3600" y="6056880"/>
            <a:ext cx="6384001" cy="707576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9340801" y="6067700"/>
            <a:ext cx="2707200" cy="707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153600" y="5467531"/>
            <a:ext cx="11894401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200" i="0" u="none" strike="noStrike" cap="all" normalizeH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 dirty="0"/>
              <a:t>Klik om de modelstijlen te bewerken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83" y="1110132"/>
            <a:ext cx="12203084" cy="36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4B22A8-55E9-4857-9037-DB939D687521}"/>
              </a:ext>
            </a:extLst>
          </p:cNvPr>
          <p:cNvPicPr/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0" b="31415"/>
          <a:stretch/>
        </p:blipFill>
        <p:spPr bwMode="auto">
          <a:xfrm>
            <a:off x="0" y="1"/>
            <a:ext cx="12203084" cy="480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Afbeeldingsresultaat voor lssa logo">
            <a:extLst>
              <a:ext uri="{FF2B5EF4-FFF2-40B4-BE49-F238E27FC236}">
                <a16:creationId xmlns:a16="http://schemas.microsoft.com/office/drawing/2014/main" id="{CCD641EB-626A-4DD8-AD00-9DA1F4F30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74" y="4881298"/>
            <a:ext cx="4066391" cy="1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52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i="0" u="none" strike="noStrik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defRPr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cap="all" smtClean="0">
                <a:solidFill>
                  <a:srgbClr val="C00000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943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modelstijlen</a:t>
            </a:r>
            <a:r>
              <a:rPr lang="en-US" noProof="0" dirty="0"/>
              <a:t>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D924B499-426F-492A-BB8F-A1A53332C6B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1280" y="6681600"/>
            <a:ext cx="1774800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5CFD0A-B558-44DE-8E16-858408735BC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18315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0" y="4590326"/>
            <a:ext cx="12192000" cy="1502970"/>
          </a:xfr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41394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C210EF0-BA81-4246-94A5-80657E7D4B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83514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3DE7A6CE-CF66-4730-942B-C16F9ABC91A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9771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6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9AC47AC-D39B-4E68-B19E-9E159E861E3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6493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4621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E2513EE-A687-430C-B6A7-B7908B7E08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BA303841-B408-4C1D-B916-B1F679BDD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9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102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1" i="0" u="none" strike="noStrike" normalizeH="0" baseline="0">
                <a:ln>
                  <a:noFill/>
                </a:ln>
                <a:solidFill>
                  <a:srgbClr val="71604E"/>
                </a:solidFill>
                <a:uLnTx/>
                <a:uFillTx/>
                <a:latin typeface="News Gothic MT" panose="020B0504020203020204" pitchFamily="34" charset="0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b="1" cap="all" smtClean="0">
                <a:solidFill>
                  <a:srgbClr val="71604E"/>
                </a:solidFill>
                <a:latin typeface="News Gothic MT" panose="020B0504020203020204" pitchFamily="34" charset="0"/>
                <a:ea typeface="+mj-ea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297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23592" y="210860"/>
            <a:ext cx="9323208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0F5CD44-FF36-4FC0-4207-8FCDF3A9D28F}"/>
              </a:ext>
            </a:extLst>
          </p:cNvPr>
          <p:cNvSpPr/>
          <p:nvPr/>
        </p:nvSpPr>
        <p:spPr>
          <a:xfrm>
            <a:off x="11856640" y="1"/>
            <a:ext cx="33536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0" y="4797152"/>
            <a:ext cx="12192000" cy="1142930"/>
          </a:xfrm>
          <a:solidFill>
            <a:schemeClr val="tx1">
              <a:lumMod val="85000"/>
              <a:lumOff val="1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01D599-8846-B175-8FF0-8F22E8B7CDBE}"/>
              </a:ext>
            </a:extLst>
          </p:cNvPr>
          <p:cNvSpPr/>
          <p:nvPr/>
        </p:nvSpPr>
        <p:spPr>
          <a:xfrm>
            <a:off x="0" y="6453336"/>
            <a:ext cx="364772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408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7357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2152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2210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578440-BEB7-6E30-2480-D54829BE6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324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4" name="Rectangle: Single Corner Snipped 5">
            <a:extLst>
              <a:ext uri="{FF2B5EF4-FFF2-40B4-BE49-F238E27FC236}">
                <a16:creationId xmlns:a16="http://schemas.microsoft.com/office/drawing/2014/main" id="{F062F6D0-64A2-CD3D-BAC2-447D47EF4CD4}"/>
              </a:ext>
            </a:extLst>
          </p:cNvPr>
          <p:cNvSpPr/>
          <p:nvPr/>
        </p:nvSpPr>
        <p:spPr>
          <a:xfrm flipH="1">
            <a:off x="8968032" y="6605847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5" name="Rectangle: Top Corners Snipped 6">
            <a:extLst>
              <a:ext uri="{FF2B5EF4-FFF2-40B4-BE49-F238E27FC236}">
                <a16:creationId xmlns:a16="http://schemas.microsoft.com/office/drawing/2014/main" id="{F08F291C-2D58-9416-7AA4-A27C093E0BC5}"/>
              </a:ext>
            </a:extLst>
          </p:cNvPr>
          <p:cNvSpPr/>
          <p:nvPr/>
        </p:nvSpPr>
        <p:spPr>
          <a:xfrm rot="10800000">
            <a:off x="711793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AF490F99-B932-4838-EBBD-4A676C6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5762747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73AB6F4C-BAE5-199A-3671-465FE20B3885}"/>
              </a:ext>
            </a:extLst>
          </p:cNvPr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93DA1A7E-260F-386D-5D9C-6B928AB375FB}"/>
              </a:ext>
            </a:extLst>
          </p:cNvPr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B3A890D-CA88-88BD-AA64-03CE19805D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030867F-D302-ADAD-E81C-A29EF7DCB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069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5">
            <a:extLst>
              <a:ext uri="{FF2B5EF4-FFF2-40B4-BE49-F238E27FC236}">
                <a16:creationId xmlns:a16="http://schemas.microsoft.com/office/drawing/2014/main" id="{69498B4D-095B-B767-B66B-6B992B1059D4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4" name="Rectangle: Top Corners Snipped 14">
            <a:extLst>
              <a:ext uri="{FF2B5EF4-FFF2-40B4-BE49-F238E27FC236}">
                <a16:creationId xmlns:a16="http://schemas.microsoft.com/office/drawing/2014/main" id="{B5E1392E-2765-157E-3652-392DC460ECF5}"/>
              </a:ext>
            </a:extLst>
          </p:cNvPr>
          <p:cNvSpPr/>
          <p:nvPr/>
        </p:nvSpPr>
        <p:spPr>
          <a:xfrm rot="16200000">
            <a:off x="10447578" y="1603828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6" name="Rectangle: Top Corners Snipped 14">
            <a:extLst>
              <a:ext uri="{FF2B5EF4-FFF2-40B4-BE49-F238E27FC236}">
                <a16:creationId xmlns:a16="http://schemas.microsoft.com/office/drawing/2014/main" id="{2E8FEFE4-8B8C-BE3D-B5D5-9BF0CD0B3A80}"/>
              </a:ext>
            </a:extLst>
          </p:cNvPr>
          <p:cNvSpPr/>
          <p:nvPr/>
        </p:nvSpPr>
        <p:spPr>
          <a:xfrm rot="16200000">
            <a:off x="10447577" y="4981139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>
              <a:latin typeface="Raleway" pitchFamily="2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2423592" y="210860"/>
            <a:ext cx="9097425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5137150" y="6659835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6659835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chemeClr val="bg1"/>
                </a:solidFill>
              </a:rPr>
              <a:t>© LSSA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280576" y="6659835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00206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 dirty="0">
              <a:solidFill>
                <a:srgbClr val="002060"/>
              </a:solidFill>
            </a:endParaRPr>
          </a:p>
        </p:txBody>
      </p:sp>
      <p:pic>
        <p:nvPicPr>
          <p:cNvPr id="8" name="Picture 2" descr="Afbeeldingsresultaat voor lssa logo">
            <a:extLst>
              <a:ext uri="{FF2B5EF4-FFF2-40B4-BE49-F238E27FC236}">
                <a16:creationId xmlns:a16="http://schemas.microsoft.com/office/drawing/2014/main" id="{4D43F330-15B6-575E-B25A-D62D906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lssa logo">
            <a:extLst>
              <a:ext uri="{FF2B5EF4-FFF2-40B4-BE49-F238E27FC236}">
                <a16:creationId xmlns:a16="http://schemas.microsoft.com/office/drawing/2014/main" id="{456739B5-65C5-A59C-C4D1-8CF710E3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99" y="488749"/>
            <a:ext cx="1620019" cy="4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660" r:id="rId11"/>
    <p:sldLayoutId id="2147483915" r:id="rId12"/>
    <p:sldLayoutId id="2147483914" r:id="rId13"/>
    <p:sldLayoutId id="2147483922" r:id="rId14"/>
    <p:sldLayoutId id="2147483918" r:id="rId15"/>
    <p:sldLayoutId id="2147483916" r:id="rId16"/>
    <p:sldLayoutId id="2147483917" r:id="rId17"/>
    <p:sldLayoutId id="2147483919" r:id="rId18"/>
    <p:sldLayoutId id="2147483920" r:id="rId19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2000" b="0" kern="1200" cap="all" spc="190" smtClean="0">
          <a:solidFill>
            <a:srgbClr val="71604E"/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BE1723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Lean / Lean Six Sigma review template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600" y="5746541"/>
            <a:ext cx="7310553" cy="451917"/>
          </a:xfrm>
        </p:spPr>
        <p:txBody>
          <a:bodyPr/>
          <a:lstStyle/>
          <a:p>
            <a:r>
              <a:rPr lang="nl-NL" dirty="0"/>
              <a:t>Organisatie:	&lt;Naam organisatie&gt;</a:t>
            </a:r>
          </a:p>
          <a:p>
            <a:r>
              <a:rPr lang="nl-NL" dirty="0"/>
              <a:t>Project manager:	&lt;Naam Belt&gt;</a:t>
            </a:r>
          </a:p>
          <a:p>
            <a:r>
              <a:rPr lang="nl-NL" dirty="0"/>
              <a:t>Belt level:		[Green Belt / Black Belt]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>
          <a:xfrm>
            <a:off x="153601" y="5157192"/>
            <a:ext cx="7310552" cy="432601"/>
          </a:xfrm>
        </p:spPr>
        <p:txBody>
          <a:bodyPr/>
          <a:lstStyle/>
          <a:p>
            <a:r>
              <a:rPr lang="nl-NL" dirty="0"/>
              <a:t>Project titel: 	&lt;Titel&gt;</a:t>
            </a:r>
          </a:p>
          <a:p>
            <a:r>
              <a:rPr lang="nl-NL" dirty="0"/>
              <a:t>Project Type:	[Lean / Lean Six Sigma]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Revisie:	&lt;v1.0&gt;</a:t>
            </a:r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 dirty="0"/>
            </a:br>
            <a:r>
              <a:rPr lang="en-GB" noProof="0" dirty="0"/>
              <a:t>4 – </a:t>
            </a:r>
            <a:r>
              <a:rPr lang="nl-NL" dirty="0"/>
              <a:t>Evalueer het meetsysteem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Evalueer de kwaliteit van de data en het meetsysteem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pPr marL="77787" indent="0"/>
            <a:endParaRPr lang="nl-NL" dirty="0"/>
          </a:p>
          <a:p>
            <a:pPr marL="77787" indent="0"/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3D85B80-0C5E-4B2A-942A-16743B0C7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5 – </a:t>
            </a:r>
            <a:r>
              <a:rPr lang="nl-NL" dirty="0"/>
              <a:t>Bepaal huidige prestatie</a:t>
            </a:r>
            <a:endParaRPr lang="nl-NL" strike="sngStrike" noProof="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Huidige (historische) waarde van de CTQ (prestatie van het huidige proces)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9B4C8B4-FED5-4EF8-A086-5818455B9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548221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6 – </a:t>
            </a:r>
            <a:r>
              <a:rPr lang="nl-NL" dirty="0"/>
              <a:t>Bepaal verbeterdoelstellingen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Beoogde doelstelling voor de CTQ’s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03A1CA-FB62-4F2C-8D29-6B719C067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3438440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zijn onderstaande elementen geadresseerd in de Measure-fase?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verzamelde data zijn representatief voor het project.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kwaliteit van de data is geverifieerd.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Historische data zijn gebruikt om de prestatie in de tijd </a:t>
            </a:r>
            <a:r>
              <a:rPr lang="nl-NL" dirty="0"/>
              <a:t>weer te geven</a:t>
            </a:r>
            <a:r>
              <a:rPr lang="nl-NL" noProof="0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procesprestatie is beoordeeld t.o.v. de specificaties.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een meetsysteemanalyse (MSA) uitgevoerd.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Procesvariatie is beoordeeld als natuurlijke variatie of bijzondere variatie.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Korte termijn variatie versus </a:t>
            </a:r>
            <a:r>
              <a:rPr lang="nl-NL" noProof="0" dirty="0" err="1"/>
              <a:t>langetermijnvariatie</a:t>
            </a:r>
            <a:r>
              <a:rPr lang="nl-NL" noProof="0" dirty="0"/>
              <a:t> is beoordeeld.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B7E52F-09D0-4B14-8993-ABB8AABB5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7 – </a:t>
            </a:r>
            <a:r>
              <a:rPr lang="nl-NL" dirty="0"/>
              <a:t>Breng het proces en de inputs in kaart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Proces stroomdiagram</a:t>
            </a:r>
          </a:p>
          <a:p>
            <a:pPr lvl="1"/>
            <a:endParaRPr lang="nl-NL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D693E1-DEA9-4523-8D13-DFE76F5E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2" y="2475089"/>
            <a:ext cx="3348415" cy="953911"/>
          </a:xfrm>
          <a:prstGeom prst="rect">
            <a:avLst/>
          </a:prstGeom>
          <a:noFill/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F6C1F5D-3BC3-48F9-A513-4621FAFB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22979"/>
            <a:ext cx="3348416" cy="1693583"/>
          </a:xfrm>
          <a:prstGeom prst="rect">
            <a:avLst/>
          </a:prstGeom>
          <a:noFill/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7D7709B-96EF-4AA9-86E3-C5A005E7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8" y="2663507"/>
            <a:ext cx="5401310" cy="285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8 – </a:t>
            </a:r>
            <a:r>
              <a:rPr lang="nl-NL" dirty="0"/>
              <a:t>Bepaal factoren van </a:t>
            </a:r>
            <a:r>
              <a:rPr lang="nl-NL" altLang="nl-NL" dirty="0"/>
              <a:t>invloed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1..n</a:t>
            </a:r>
            <a:r>
              <a:rPr lang="nl-NL" altLang="nl-NL" dirty="0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Factoren (X-en) die van invloed zijn op het proces / CTQ’s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5B41E1-D42B-4774-87DA-A24A11B20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473647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120510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Probleem</a:t>
            </a: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7906072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5924873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715073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753672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832721" y="1937668"/>
            <a:ext cx="816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Meten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109100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298958" y="1939255"/>
            <a:ext cx="71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Mens</a:t>
            </a: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545085" y="5582568"/>
            <a:ext cx="106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Methode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4561211" y="5582568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Milieu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6907535" y="5582568"/>
            <a:ext cx="123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Materialen</a:t>
            </a: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772472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562672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40859687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9 – </a:t>
            </a:r>
            <a:r>
              <a:rPr lang="nl-NL" dirty="0"/>
              <a:t>relatie tussen factoren en </a:t>
            </a:r>
            <a:r>
              <a:rPr lang="nl-NL" altLang="nl-NL" dirty="0"/>
              <a:t>resultaat Y = f(</a:t>
            </a:r>
            <a:r>
              <a:rPr lang="nl-NL" altLang="nl-NL" dirty="0" err="1"/>
              <a:t>X</a:t>
            </a:r>
            <a:r>
              <a:rPr lang="nl-NL" sz="1800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 dirty="0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Kernoorzaak van het probleem (Root </a:t>
            </a:r>
            <a:r>
              <a:rPr lang="nl-NL" dirty="0" err="1"/>
              <a:t>cause</a:t>
            </a:r>
            <a:r>
              <a:rPr lang="nl-NL" dirty="0"/>
              <a:t>) </a:t>
            </a:r>
          </a:p>
          <a:p>
            <a:pPr lvl="1"/>
            <a:endParaRPr lang="nl-NL" altLang="nl-NL" dirty="0"/>
          </a:p>
          <a:p>
            <a:pPr lvl="1"/>
            <a:r>
              <a:rPr lang="nl-NL" altLang="nl-NL" dirty="0"/>
              <a:t>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Relatie tussen de inputfactoren (X-en) en de output (Y)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0B9440-57E9-49C0-8E7C-A1C6376A4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262898-D2FB-426B-89FA-2764A04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3" y="1991620"/>
            <a:ext cx="3870697" cy="187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Check: zijn onderstaande elementen geadresseerd in de Analyze-fase?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Een detail procesbeschrijving is gemaakt (b.v. VSM Current State).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Potentiële oorzaken zijn in kaart gebracht.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Analyses zijn gebruikt om invloedsfactoren te identificeren.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Data zijn correct geanalyseerd.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Grafische technieken zijn toegepast om de oorzaken te onderzoeken.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belangrijkste grondoorzaken zijn vastgesteld en goed onderbouwd.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Conclusies zijn helder en (indien van toepassing statistisch) onderbouwd.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Hypotheses om de grondoorzaak te toetsen zijn opgesteld en onderzocht.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Statistische technieken zijn toegepast om de oorzaken te onderzoeken.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6D0365-61E9-4528-B743-4E8C8F831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10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dirty="0" err="1"/>
              <a:t>optimale</a:t>
            </a:r>
            <a:r>
              <a:rPr lang="en-GB" dirty="0"/>
              <a:t> </a:t>
            </a:r>
            <a:r>
              <a:rPr lang="en-GB" dirty="0" err="1"/>
              <a:t>procesinstelling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nieuwe proces en/of beoogde verbeteringen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6281A6-9491-404C-9CC8-1AE2E22AD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11 – </a:t>
            </a:r>
            <a:r>
              <a:rPr lang="en-GB" dirty="0" err="1"/>
              <a:t>Implementeer</a:t>
            </a:r>
            <a:r>
              <a:rPr lang="en-GB" dirty="0"/>
              <a:t> </a:t>
            </a:r>
            <a:r>
              <a:rPr lang="en-GB" dirty="0" err="1"/>
              <a:t>voorgestelde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Geïmplementeerde en/of gerealiseerde verbeteringen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1D2716-D12C-4643-82F6-6E974D9C7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346706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nl-NL" dirty="0"/>
              <a:t>Doelstelling review template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Om het project in te dienen voor certificering door de LSSA</a:t>
            </a:r>
          </a:p>
          <a:p>
            <a:pPr lvl="1"/>
            <a:r>
              <a:rPr lang="nl-NL" dirty="0"/>
              <a:t>Om het project in de eigen organisatie te presenteren</a:t>
            </a:r>
          </a:p>
          <a:p>
            <a:pPr lvl="1"/>
            <a:endParaRPr lang="nl-NL" dirty="0"/>
          </a:p>
          <a:p>
            <a:pPr marL="179387" lvl="1" indent="0">
              <a:buNone/>
            </a:pPr>
            <a:r>
              <a:rPr lang="nl-NL" dirty="0"/>
              <a:t>Richtlijnen:</a:t>
            </a:r>
          </a:p>
          <a:p>
            <a:pPr lvl="1"/>
            <a:r>
              <a:rPr lang="nl-NL" dirty="0"/>
              <a:t>De gevolgde aanpak moet goed te volgen zijn voor mensen met kennis van Lean en/of Six Sigma. Vermijd intern jargon. Leg afkortingen direct bij eerste gebruik uit. </a:t>
            </a:r>
          </a:p>
          <a:p>
            <a:pPr lvl="1"/>
            <a:r>
              <a:rPr lang="nl-NL" dirty="0"/>
              <a:t>In de notities (speaker </a:t>
            </a:r>
            <a:r>
              <a:rPr lang="nl-NL" dirty="0" err="1"/>
              <a:t>notes</a:t>
            </a:r>
            <a:r>
              <a:rPr lang="nl-NL" dirty="0"/>
              <a:t>) staan bij verschillende onderdelen een aantal vragen en acties. Lees deze goed door en beantwoord de vragen zorgvuldig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self</a:t>
            </a:r>
            <a:r>
              <a:rPr lang="nl-NL" dirty="0"/>
              <a:t>-assessment slides moeten ingevuld zijn als je het project indient</a:t>
            </a:r>
          </a:p>
          <a:p>
            <a:pPr lvl="1"/>
            <a:r>
              <a:rPr lang="nl-NL" dirty="0"/>
              <a:t>Conclusies en beslissingen moeten duidelijk zijn</a:t>
            </a:r>
          </a:p>
          <a:p>
            <a:pPr lvl="1"/>
            <a:r>
              <a:rPr lang="nl-NL" dirty="0"/>
              <a:t>Hou als richtlijn deze slides strak aan als je het project indient. Er mogen maximaal 5 slides extra worden toegevoegd.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algn="ctr"/>
            <a:r>
              <a:rPr lang="nl-NL" altLang="nl-NL" i="1" dirty="0"/>
              <a:t>Verwijder deze slide vóór het inleveren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IMPROVE</a:t>
            </a:r>
            <a:br>
              <a:rPr lang="nl-NL" noProof="0" dirty="0"/>
            </a:br>
            <a:r>
              <a:rPr lang="nl-NL" noProof="0" dirty="0"/>
              <a:t>12 – </a:t>
            </a:r>
            <a:r>
              <a:rPr lang="nl-NL" dirty="0"/>
              <a:t>Valideer ingevoerde verbetering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Prestaties van het verbeterde proces / CTQ’s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CAD6FD-163F-4B5E-83E0-E757BDC7D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2167209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nl-NL" noProof="0" dirty="0" err="1"/>
              <a:t>worden</a:t>
            </a:r>
            <a:r>
              <a:rPr lang="nl-NL" noProof="0" dirty="0"/>
              <a:t> de </a:t>
            </a:r>
            <a:r>
              <a:rPr lang="nl-NL" noProof="0" dirty="0" err="1"/>
              <a:t>onderstaande</a:t>
            </a:r>
            <a:r>
              <a:rPr lang="nl-NL" noProof="0" dirty="0"/>
              <a:t> </a:t>
            </a:r>
            <a:r>
              <a:rPr lang="nl-NL" noProof="0" dirty="0" err="1"/>
              <a:t>elementen</a:t>
            </a:r>
            <a:r>
              <a:rPr lang="nl-NL" noProof="0" dirty="0"/>
              <a:t> </a:t>
            </a:r>
            <a:r>
              <a:rPr lang="nl-NL" noProof="0" dirty="0" err="1"/>
              <a:t>behandeld</a:t>
            </a:r>
            <a:r>
              <a:rPr lang="nl-NL" noProof="0" dirty="0"/>
              <a:t> in de Improve </a:t>
            </a:r>
            <a:r>
              <a:rPr lang="nl-NL" noProof="0" dirty="0" err="1"/>
              <a:t>fase</a:t>
            </a:r>
            <a:r>
              <a:rPr lang="nl-NL" noProof="0" dirty="0"/>
              <a:t>?</a:t>
            </a:r>
          </a:p>
          <a:p>
            <a:pPr lvl="1"/>
            <a:endParaRPr lang="nl-NL" dirty="0"/>
          </a:p>
          <a:p>
            <a:pPr marL="522287" lvl="1" indent="-342900">
              <a:buFont typeface="+mj-lt"/>
              <a:buAutoNum type="arabicPeriod"/>
            </a:pPr>
            <a:r>
              <a:rPr lang="nl-NL" noProof="0" dirty="0"/>
              <a:t>Risico's </a:t>
            </a:r>
            <a:r>
              <a:rPr lang="nl-NL" noProof="0" dirty="0" err="1"/>
              <a:t>zijn</a:t>
            </a:r>
            <a:r>
              <a:rPr lang="nl-NL" noProof="0" dirty="0"/>
              <a:t> </a:t>
            </a:r>
            <a:r>
              <a:rPr lang="nl-NL" noProof="0" dirty="0" err="1"/>
              <a:t>geïdentificeerd</a:t>
            </a:r>
            <a:r>
              <a:rPr lang="nl-NL" noProof="0" dirty="0"/>
              <a:t> en </a:t>
            </a:r>
            <a:r>
              <a:rPr lang="nl-NL" noProof="0" dirty="0" err="1"/>
              <a:t>aangepakt</a:t>
            </a:r>
            <a:r>
              <a:rPr lang="nl-NL" noProof="0" dirty="0"/>
              <a:t> (</a:t>
            </a:r>
            <a:r>
              <a:rPr lang="nl-NL" noProof="0" dirty="0" err="1"/>
              <a:t>bijv</a:t>
            </a:r>
            <a:r>
              <a:rPr lang="nl-NL" noProof="0" dirty="0"/>
              <a:t>. pFMEA).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 dirty="0"/>
              <a:t>Het </a:t>
            </a:r>
            <a:r>
              <a:rPr lang="nl-NL" noProof="0" dirty="0" err="1"/>
              <a:t>verbeterde</a:t>
            </a:r>
            <a:r>
              <a:rPr lang="nl-NL" noProof="0" dirty="0"/>
              <a:t> </a:t>
            </a:r>
            <a:r>
              <a:rPr lang="nl-NL" noProof="0" dirty="0" err="1"/>
              <a:t>proces</a:t>
            </a:r>
            <a:r>
              <a:rPr lang="nl-NL" noProof="0" dirty="0"/>
              <a:t> </a:t>
            </a:r>
            <a:r>
              <a:rPr lang="nl-NL" noProof="0" dirty="0" err="1"/>
              <a:t>voldoet</a:t>
            </a:r>
            <a:r>
              <a:rPr lang="nl-NL" noProof="0" dirty="0"/>
              <a:t> </a:t>
            </a:r>
            <a:r>
              <a:rPr lang="nl-NL" noProof="0" dirty="0" err="1"/>
              <a:t>aan</a:t>
            </a:r>
            <a:r>
              <a:rPr lang="nl-NL" noProof="0" dirty="0"/>
              <a:t> de </a:t>
            </a:r>
            <a:r>
              <a:rPr lang="nl-NL" noProof="0" dirty="0" err="1"/>
              <a:t>eisen</a:t>
            </a:r>
            <a:r>
              <a:rPr lang="nl-NL" noProof="0" dirty="0"/>
              <a:t> van de VOC en VOB.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 dirty="0"/>
              <a:t>Er is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duidelijk</a:t>
            </a:r>
            <a:r>
              <a:rPr lang="nl-NL" noProof="0" dirty="0"/>
              <a:t> communicatie- en </a:t>
            </a:r>
            <a:r>
              <a:rPr lang="nl-NL" noProof="0" dirty="0" err="1"/>
              <a:t>actieplan</a:t>
            </a:r>
            <a:r>
              <a:rPr lang="nl-NL" noProof="0" dirty="0"/>
              <a:t> </a:t>
            </a:r>
            <a:r>
              <a:rPr lang="nl-NL" noProof="0" dirty="0" err="1"/>
              <a:t>naar</a:t>
            </a:r>
            <a:r>
              <a:rPr lang="nl-NL" noProof="0" dirty="0"/>
              <a:t> de </a:t>
            </a:r>
            <a:r>
              <a:rPr lang="nl-NL" noProof="0" dirty="0" err="1"/>
              <a:t>belanghebbenden</a:t>
            </a:r>
            <a:r>
              <a:rPr lang="nl-NL" noProof="0" dirty="0"/>
              <a:t> toe.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 dirty="0"/>
              <a:t>De </a:t>
            </a:r>
            <a:r>
              <a:rPr lang="nl-NL" noProof="0" dirty="0" err="1"/>
              <a:t>klant</a:t>
            </a:r>
            <a:r>
              <a:rPr lang="nl-NL" noProof="0" dirty="0"/>
              <a:t> (Champion) </a:t>
            </a:r>
            <a:r>
              <a:rPr lang="nl-NL" noProof="0" dirty="0" err="1"/>
              <a:t>heeft</a:t>
            </a:r>
            <a:r>
              <a:rPr lang="nl-NL" noProof="0" dirty="0"/>
              <a:t> het </a:t>
            </a:r>
            <a:r>
              <a:rPr lang="nl-NL" noProof="0" dirty="0" err="1"/>
              <a:t>verbetervoorstel</a:t>
            </a:r>
            <a:r>
              <a:rPr lang="nl-NL" noProof="0" dirty="0"/>
              <a:t> </a:t>
            </a:r>
            <a:r>
              <a:rPr lang="nl-NL" noProof="0" dirty="0" err="1"/>
              <a:t>goedgekeurd</a:t>
            </a:r>
            <a:r>
              <a:rPr lang="nl-NL" noProof="0" dirty="0"/>
              <a:t>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 dirty="0"/>
              <a:t>Er </a:t>
            </a:r>
            <a:r>
              <a:rPr lang="nl-NL" noProof="0" dirty="0" err="1"/>
              <a:t>wordt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verbetering</a:t>
            </a:r>
            <a:r>
              <a:rPr lang="nl-NL" noProof="0" dirty="0"/>
              <a:t> van de CTQ </a:t>
            </a:r>
            <a:r>
              <a:rPr lang="nl-NL" noProof="0" dirty="0" err="1"/>
              <a:t>vergeleken</a:t>
            </a:r>
            <a:r>
              <a:rPr lang="nl-NL" noProof="0" dirty="0"/>
              <a:t> met de baseline </a:t>
            </a:r>
            <a:r>
              <a:rPr lang="nl-NL" noProof="0" dirty="0" err="1"/>
              <a:t>aangetoond</a:t>
            </a:r>
            <a:r>
              <a:rPr lang="nl-NL" noProof="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7ECA2-7168-4F31-A47D-F3E242A7F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13 – </a:t>
            </a:r>
            <a:r>
              <a:rPr lang="nl-NL" dirty="0"/>
              <a:t>Borg verbetering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altLang="nl-NL" noProof="0" dirty="0"/>
              <a:t>Bewijs voor borging van de verbetering</a:t>
            </a:r>
          </a:p>
          <a:p>
            <a:pPr lvl="1"/>
            <a:r>
              <a:rPr lang="nl-NL" altLang="nl-NL" noProof="0" dirty="0"/>
              <a:t>CTQ van project wordt ook na project gemonitord (eventueel met SPC-tools en OCAP)</a:t>
            </a:r>
          </a:p>
          <a:p>
            <a:pPr lvl="1"/>
            <a:r>
              <a:rPr lang="nl-NL" altLang="nl-NL" noProof="0" dirty="0"/>
              <a:t>Aangepaste tekeningen …</a:t>
            </a:r>
          </a:p>
          <a:p>
            <a:pPr lvl="1"/>
            <a:r>
              <a:rPr lang="nl-NL" altLang="nl-NL" noProof="0" dirty="0"/>
              <a:t>Update standaarden / werkinstructies …</a:t>
            </a:r>
          </a:p>
          <a:p>
            <a:pPr lvl="1"/>
            <a:r>
              <a:rPr lang="nl-NL" altLang="nl-NL" dirty="0"/>
              <a:t>FMEA uitgevoerd en mitigerende maatregelen geïmplementeerd</a:t>
            </a:r>
            <a:endParaRPr lang="nl-NL" altLang="nl-NL" noProof="0" dirty="0"/>
          </a:p>
          <a:p>
            <a:pPr lvl="1"/>
            <a:r>
              <a:rPr lang="nl-NL" altLang="nl-NL" dirty="0"/>
              <a:t>Documentatie (FMEA, Control Plan, …)</a:t>
            </a:r>
          </a:p>
          <a:p>
            <a:pPr lvl="1"/>
            <a:r>
              <a:rPr lang="nl-NL" altLang="nl-NL" noProof="0" dirty="0"/>
              <a:t>Training medewerkers uitgevoerd en trainingsmateriaal aangepast</a:t>
            </a:r>
          </a:p>
          <a:p>
            <a:pPr lvl="1"/>
            <a:r>
              <a:rPr lang="nl-NL" altLang="nl-NL" noProof="0" dirty="0"/>
              <a:t>Aanpassingen in systemen</a:t>
            </a:r>
          </a:p>
          <a:p>
            <a:pPr lvl="1"/>
            <a:r>
              <a:rPr lang="nl-NL" altLang="nl-NL" dirty="0"/>
              <a:t>Aanpassingen in het product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endParaRPr lang="nl-NL" altLang="nl-NL" noProof="0" dirty="0"/>
          </a:p>
          <a:p>
            <a:pPr lvl="0"/>
            <a:r>
              <a:rPr lang="nl-NL" altLang="nl-NL" noProof="0" dirty="0"/>
              <a:t>Open acties en opvolging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r>
              <a:rPr lang="nl-NL" altLang="nl-NL" noProof="0" dirty="0"/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E2D6EE-4D6B-4613-9E5B-4676E364D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3517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14 – </a:t>
            </a:r>
            <a:r>
              <a:rPr lang="nl-NL" dirty="0"/>
              <a:t>Sluit project af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noProof="0" dirty="0"/>
              <a:t>Gerealiseerde impact van het project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endParaRPr lang="nl-NL" altLang="nl-NL" noProof="0" dirty="0"/>
          </a:p>
          <a:p>
            <a:pPr lvl="1"/>
            <a:endParaRPr lang="nl-NL" altLang="nl-NL" noProof="0" dirty="0"/>
          </a:p>
          <a:p>
            <a:pPr lvl="0"/>
            <a:r>
              <a:rPr lang="nl-NL" altLang="nl-NL" noProof="0" dirty="0"/>
              <a:t>Aanbevelingen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endParaRPr lang="nl-NL" noProof="0" dirty="0"/>
          </a:p>
          <a:p>
            <a:pPr lvl="1"/>
            <a:endParaRPr lang="nl-NL" altLang="nl-NL" noProof="0" dirty="0"/>
          </a:p>
          <a:p>
            <a:r>
              <a:rPr lang="nl-NL" altLang="nl-NL" noProof="0" dirty="0" err="1"/>
              <a:t>Lessons</a:t>
            </a:r>
            <a:r>
              <a:rPr lang="nl-NL" altLang="nl-NL" noProof="0" dirty="0"/>
              <a:t> </a:t>
            </a:r>
            <a:r>
              <a:rPr lang="nl-NL" altLang="nl-NL" noProof="0" dirty="0" err="1"/>
              <a:t>learned</a:t>
            </a:r>
            <a:endParaRPr lang="nl-NL" altLang="nl-NL" noProof="0" dirty="0"/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6435E-3AA6-4B6F-881B-6C77F0B79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14 – </a:t>
            </a:r>
            <a:r>
              <a:rPr lang="nl-NL" dirty="0"/>
              <a:t>Sluit project </a:t>
            </a:r>
            <a:r>
              <a:rPr lang="nl-NL" dirty="0" err="1"/>
              <a:t>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Gerealiseerde harde opbrengsten</a:t>
            </a:r>
          </a:p>
          <a:p>
            <a:pPr lvl="1"/>
            <a:r>
              <a:rPr lang="nl-NL" dirty="0"/>
              <a:t>…</a:t>
            </a:r>
          </a:p>
          <a:p>
            <a:pPr lvl="1"/>
            <a:r>
              <a:rPr lang="nl-NL" dirty="0"/>
              <a:t>…</a:t>
            </a:r>
          </a:p>
          <a:p>
            <a:pPr lvl="1"/>
            <a:endParaRPr lang="nl-NL" dirty="0"/>
          </a:p>
          <a:p>
            <a:r>
              <a:rPr lang="nl-NL" dirty="0"/>
              <a:t>Gerealiseerde zachte opbrengsten</a:t>
            </a:r>
          </a:p>
          <a:p>
            <a:pPr lvl="1"/>
            <a:r>
              <a:rPr lang="nl-NL" dirty="0"/>
              <a:t>…</a:t>
            </a:r>
          </a:p>
          <a:p>
            <a:pPr lvl="1"/>
            <a:r>
              <a:rPr lang="nl-NL" dirty="0"/>
              <a:t>…</a:t>
            </a:r>
          </a:p>
          <a:p>
            <a:pPr lvl="1"/>
            <a:endParaRPr lang="nl-NL" dirty="0"/>
          </a:p>
          <a:p>
            <a:r>
              <a:rPr lang="nl-NL" dirty="0"/>
              <a:t>Ondertekening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</a:rPr>
              <a:t>Datum, Naam &amp; Handtekening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Check: zijn onderstaande elementen geadresseerd in de Control-fase?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Standaarden zijn aangepast en documentatie is bijgewerkt (b.v. </a:t>
            </a:r>
            <a:r>
              <a:rPr lang="nl-NL" dirty="0" err="1"/>
              <a:t>pFMEA</a:t>
            </a:r>
            <a:r>
              <a:rPr lang="nl-NL" dirty="0"/>
              <a:t>, CP).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Rollen en verantwoordelijkheden zijn omschreven.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Medewerkers zijn geïnstrueerd en/of getraind.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aangetoond dat het verbeterde proces stabiel en voorspelbaar is.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aangetoond dat de verbetering standhoudt en geborgd is.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aangegeven hoe de prestaties worden gemonitord in de toekomst.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Het eindrapport is gereed en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zijn gecommuniceerd.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Champion geeft aan dat de doelstellingen en/of besparingen zijn behaald.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Champion of controller heeft het project afgetekend.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FCEB8-2F71-4BDA-BB7B-97E7741F0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Volgens de richtlijnen van LSSA is dit project [Geslaagd / Niet geslaagd] </a:t>
            </a:r>
          </a:p>
          <a:p>
            <a:r>
              <a:rPr lang="nl-NL" noProof="0" dirty="0"/>
              <a:t>voor: [Lean / Lean Six Sigma] op het niveau van [Green Belt / Black Belt]</a:t>
            </a:r>
          </a:p>
          <a:p>
            <a:pPr lvl="1"/>
            <a:endParaRPr lang="nl-NL" noProof="0" dirty="0"/>
          </a:p>
          <a:p>
            <a:pPr lvl="1"/>
            <a:r>
              <a:rPr lang="nl-NL" noProof="0" dirty="0"/>
              <a:t>Algemene opmerkingen: 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Define</a:t>
            </a:r>
            <a:r>
              <a:rPr lang="nl-NL" noProof="0" dirty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Measure</a:t>
            </a:r>
            <a:r>
              <a:rPr lang="nl-NL" noProof="0" dirty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Analyze</a:t>
            </a:r>
            <a:r>
              <a:rPr lang="nl-NL" noProof="0" dirty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Improve</a:t>
            </a:r>
            <a:r>
              <a:rPr lang="nl-NL" noProof="0" dirty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38A293-A399-471D-B4B5-6E915CB59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84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DEFINE</a:t>
            </a:r>
            <a:br>
              <a:rPr lang="nl-NL" dirty="0"/>
            </a:br>
            <a:r>
              <a:rPr lang="nl-NL" dirty="0"/>
              <a:t>1 – Definieer project en bepaal afbakening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U3.E1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Doelstelling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Probleem-omschrijving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1 – </a:t>
            </a:r>
            <a:r>
              <a:rPr lang="nl-NL" dirty="0"/>
              <a:t>Definieer project en bepaal afbakening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61374-ACDD-4C2F-AA29-6F960310E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929594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2756111"/>
            <a:ext cx="83932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3522452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11530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434896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103077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FEACB22-0EFD-4FF3-86B0-8E9C2058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929594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</a:p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In Scope: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9EDEC91-93A3-44C5-A60C-408D6A3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2756111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</a:p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Out of Scope: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8F50FF58-63C0-497F-83E6-C707C3FB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3522452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Tastbare resultaten: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E0AAC63-0F40-4551-A467-0272894E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511530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Zachte opbrengsten: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09E9C3-CEBF-4EB3-A540-E1A10B28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434896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Harde opbrengsten: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28417B6C-0397-401C-8136-4181419A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103077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KPI’s</a:t>
            </a:r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 Prestatiemaatstaven: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88164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9108EAF-310E-4809-9F7E-BF80781C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588164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Risico &amp; beheersing:</a:t>
            </a:r>
          </a:p>
        </p:txBody>
      </p:sp>
    </p:spTree>
    <p:extLst>
      <p:ext uri="{BB962C8B-B14F-4D97-AF65-F5344CB8AC3E}">
        <p14:creationId xmlns:p14="http://schemas.microsoft.com/office/powerpoint/2010/main" val="28519234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2 – </a:t>
            </a:r>
            <a:r>
              <a:rPr lang="nl-NL" dirty="0"/>
              <a:t>Definieer defect en bepaal CTQ’s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D540BD-EADA-2EC0-8F99-CD1CE984D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BD9F0F-371B-442A-B2B4-D18B68283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762638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AA9F0-96C6-4496-9BDA-45D5FA9A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Projectteam</a:t>
            </a:r>
          </a:p>
        </p:txBody>
      </p:sp>
      <p:sp>
        <p:nvSpPr>
          <p:cNvPr id="27" name="Tijdelijke aanduiding voor inhoud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Gebruiker: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MBB/Coach: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(Belt):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Naam: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Rol: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Verantwoordelijkheden:</a:t>
            </a: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679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Calibri" panose="020F0502020204030204" pitchFamily="34" charset="0"/>
              </a:rPr>
              <a:t>Beschrijf de wijze waarop medewerkers van het proces betrokken zijn in het project</a:t>
            </a:r>
          </a:p>
          <a:p>
            <a:pPr lvl="1"/>
            <a:endParaRPr lang="nl-NL" dirty="0">
              <a:cs typeface="Calibri" panose="020F0502020204030204" pitchFamily="34" charset="0"/>
            </a:endParaRPr>
          </a:p>
          <a:p>
            <a:pPr lvl="1"/>
            <a:r>
              <a:rPr lang="nl-NL" dirty="0"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E2F763-1F2C-4348-9B2B-BDC87FE14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80868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E222D8-4985-4E0D-B077-0C2196D3C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B16ABF97-B826-F579-2396-4580B6BBD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62286"/>
              </p:ext>
            </p:extLst>
          </p:nvPr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21F62CC-BBB9-5F94-61DA-41DFD809CA1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BF3884-7A59-481C-16A8-24F1923AB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77170"/>
              </p:ext>
            </p:extLst>
          </p:nvPr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4371092-8D68-6395-0159-9DE0342E6B0D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33691AF-4758-0605-8E00-CF1A643849D2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427C8FE3-E249-AEB9-BA4A-AAED37BD4033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B15EC76-7133-7753-FE94-CF9B3581B54D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F4E0256-56DC-3DAB-1740-24ACCD45BC97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EIND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E519E72-BF9B-46B3-57FF-3AFEFF1988C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19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zijn onderstaande elementen geadresseerd in de Define-fase?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Het project adresseert een klantklacht, probleem of business case.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een duidelijke probleemdefinitie.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Doelstellingen zijn helder bepaald en zijn meetbaar.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VOC en VOB zijn gedefinieerd en specificaties zijn helder.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scope van het project is duidelijk bepaald.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belangrijkste stakeholders zijn in kaart gebracht.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Relevante CTQ(s) zijn geselecteerd en een CTQ-</a:t>
            </a:r>
            <a:r>
              <a:rPr lang="nl-NL" noProof="0" dirty="0" err="1"/>
              <a:t>flowdown</a:t>
            </a:r>
            <a:r>
              <a:rPr lang="nl-NL" noProof="0" dirty="0"/>
              <a:t> is gemaakt.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High level procesbeschrijving is gemaakt (b.v. SIPOC).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C07E8F-0CC6-4280-87EA-705BE7AD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heme/theme1.xml><?xml version="1.0" encoding="utf-8"?>
<a:theme xmlns:a="http://schemas.openxmlformats.org/drawingml/2006/main" name="LSS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SSA" id="{8E22A2F5-7D94-48B0-BA41-EF250ED6D8D1}" vid="{D35399E8-4F03-4837-8E0F-8CCE3CB36A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81EF0183E2C49B3C4526632A8FBB9" ma:contentTypeVersion="16" ma:contentTypeDescription="Een nieuw document maken." ma:contentTypeScope="" ma:versionID="13cd8d47ad5d52ab11d2c17ac8db704e">
  <xsd:schema xmlns:xsd="http://www.w3.org/2001/XMLSchema" xmlns:xs="http://www.w3.org/2001/XMLSchema" xmlns:p="http://schemas.microsoft.com/office/2006/metadata/properties" xmlns:ns2="d997e325-e7c4-49a4-b6a8-2a594541a3df" xmlns:ns3="627a6b10-61d5-43f5-9c9e-e7058df6b8c0" targetNamespace="http://schemas.microsoft.com/office/2006/metadata/properties" ma:root="true" ma:fieldsID="a4d5054acdcedc7b9190acc13f7b9c0f" ns2:_="" ns3:_="">
    <xsd:import namespace="d997e325-e7c4-49a4-b6a8-2a594541a3df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7e325-e7c4-49a4-b6a8-2a594541a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d997e325-e7c4-49a4-b6a8-2a594541a3df">
      <Terms xmlns="http://schemas.microsoft.com/office/infopath/2007/PartnerControls"/>
    </lcf76f155ced4ddcb4097134ff3c332f>
    <MediaLengthInSeconds xmlns="d997e325-e7c4-49a4-b6a8-2a594541a3df" xsi:nil="true"/>
    <SharedWithUsers xmlns="627a6b10-61d5-43f5-9c9e-e7058df6b8c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8A2278-EF9E-444D-BCF8-9DF24B0E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7e325-e7c4-49a4-b6a8-2a594541a3df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7AEF63-EF37-4AC9-83C5-01217AF8DD3B}">
  <ds:schemaRefs>
    <ds:schemaRef ds:uri="http://schemas.microsoft.com/office/2006/metadata/properties"/>
    <ds:schemaRef ds:uri="http://schemas.microsoft.com/office/infopath/2007/PartnerControls"/>
    <ds:schemaRef ds:uri="627a6b10-61d5-43f5-9c9e-e7058df6b8c0"/>
    <ds:schemaRef ds:uri="d997e325-e7c4-49a4-b6a8-2a594541a3df"/>
  </ds:schemaRefs>
</ds:datastoreItem>
</file>

<file path=customXml/itemProps3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LSSA</Template>
  <TotalTime>5916</TotalTime>
  <Words>2364</Words>
  <Application>Microsoft Office PowerPoint</Application>
  <PresentationFormat>Breedbeeld</PresentationFormat>
  <Paragraphs>405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News Gothic MT</vt:lpstr>
      <vt:lpstr>Raleway</vt:lpstr>
      <vt:lpstr>Wingdings</vt:lpstr>
      <vt:lpstr>LSSA</vt:lpstr>
      <vt:lpstr>DMAIC Lean / Lean Six Sigma review template</vt:lpstr>
      <vt:lpstr>Introductie</vt:lpstr>
      <vt:lpstr>DEFINE 1 – Definieer project en bepaal afbakening</vt:lpstr>
      <vt:lpstr>DEFINE 1 – Definieer project en bepaal afbakening</vt:lpstr>
      <vt:lpstr>DEFINE 2 – Definieer defect en bepaal CTQ’s</vt:lpstr>
      <vt:lpstr>DEFINE 3 – Plan en documenteer project</vt:lpstr>
      <vt:lpstr>Define 3 – Plan en documenteer project</vt:lpstr>
      <vt:lpstr>DEFINE 3 – Plan en documenteer project</vt:lpstr>
      <vt:lpstr>DEFINE Assessment</vt:lpstr>
      <vt:lpstr>MEASURE 4 – Evalueer het meetsysteem</vt:lpstr>
      <vt:lpstr>MEASURE 5 – Bepaal huidige prestatie</vt:lpstr>
      <vt:lpstr>MEASURE 6 – Bepaal verbeterdoelstellingen</vt:lpstr>
      <vt:lpstr>Measure Assessment</vt:lpstr>
      <vt:lpstr>ANALYZE 7 – Breng het proces en de inputs in kaart</vt:lpstr>
      <vt:lpstr>ANALYZE 8 – Bepaal factoren van invloed (X1..n)</vt:lpstr>
      <vt:lpstr>ANALYZE 9 – relatie tussen factoren en resultaat Y = f(Xi)</vt:lpstr>
      <vt:lpstr>Analyze Assessment</vt:lpstr>
      <vt:lpstr>IMPROVE 10 – Bepaal optimale procesinstelling</vt:lpstr>
      <vt:lpstr>IMPROVE 11 – Implementeer voorgestelde verbetering</vt:lpstr>
      <vt:lpstr>IMPROVE 12 – Valideer ingevoerde verbetering</vt:lpstr>
      <vt:lpstr>Improve Assessment</vt:lpstr>
      <vt:lpstr>CONTROL 13 – Borg verbetering</vt:lpstr>
      <vt:lpstr>CONTROL 14 – Sluit project af</vt:lpstr>
      <vt:lpstr>CONTROL 14 – Sluit project af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397</cp:revision>
  <cp:lastPrinted>2020-06-22T11:10:39Z</cp:lastPrinted>
  <dcterms:created xsi:type="dcterms:W3CDTF">2016-01-28T09:26:04Z</dcterms:created>
  <dcterms:modified xsi:type="dcterms:W3CDTF">2023-12-19T09:38:00Z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0x01010004581EF0183E2C49B3C4526632A8FBB9</vt:lpwstr>
  </property>
  <property fmtid="{D5CDD505-2E9C-101B-9397-08002B2CF9AE}" pid="3" name="MediaServiceImageTags">
    <vt:lpwstr/>
  </property>
</Properties>
</file>