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5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4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0" r:id="rId1"/>
  </p:sldMasterIdLst>
  <p:notesMasterIdLst>
    <p:notesMasterId r:id="rId29"/>
  </p:notesMasterIdLst>
  <p:handoutMasterIdLst>
    <p:handoutMasterId r:id="rId30"/>
  </p:handoutMasterIdLst>
  <p:sldIdLst>
    <p:sldId id="289" r:id="rId2"/>
    <p:sldId id="288" r:id="rId3"/>
    <p:sldId id="257" r:id="rId4"/>
    <p:sldId id="283" r:id="rId5"/>
    <p:sldId id="258" r:id="rId6"/>
    <p:sldId id="259" r:id="rId7"/>
    <p:sldId id="260" r:id="rId8"/>
    <p:sldId id="284" r:id="rId9"/>
    <p:sldId id="278" r:id="rId10"/>
    <p:sldId id="262" r:id="rId11"/>
    <p:sldId id="263" r:id="rId12"/>
    <p:sldId id="264" r:id="rId13"/>
    <p:sldId id="279" r:id="rId14"/>
    <p:sldId id="265" r:id="rId15"/>
    <p:sldId id="285" r:id="rId16"/>
    <p:sldId id="266" r:id="rId17"/>
    <p:sldId id="267" r:id="rId18"/>
    <p:sldId id="280" r:id="rId19"/>
    <p:sldId id="268" r:id="rId20"/>
    <p:sldId id="269" r:id="rId21"/>
    <p:sldId id="270" r:id="rId22"/>
    <p:sldId id="281" r:id="rId23"/>
    <p:sldId id="286" r:id="rId24"/>
    <p:sldId id="287" r:id="rId25"/>
    <p:sldId id="272" r:id="rId26"/>
    <p:sldId id="282" r:id="rId27"/>
    <p:sldId id="276" r:id="rId2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4" autoAdjust="0"/>
    <p:restoredTop sz="94707" autoAdjust="0"/>
  </p:normalViewPr>
  <p:slideViewPr>
    <p:cSldViewPr>
      <p:cViewPr varScale="1">
        <p:scale>
          <a:sx n="82" d="100"/>
          <a:sy n="82" d="100"/>
        </p:scale>
        <p:origin x="1757" y="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562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082" y="-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169468-0035-4204-ADDB-0633B3716EB0}" type="doc">
      <dgm:prSet loTypeId="urn:microsoft.com/office/officeart/2005/8/layout/hierarchy6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34E88BF-94C6-46A3-8702-FDD28F14BC69}">
      <dgm:prSet phldrT="[Text]"/>
      <dgm:spPr/>
      <dgm:t>
        <a:bodyPr/>
        <a:lstStyle/>
        <a:p>
          <a:r>
            <a:rPr lang="en-US" dirty="0">
              <a:latin typeface="+mj-lt"/>
            </a:rPr>
            <a:t>Customer specification</a:t>
          </a:r>
        </a:p>
      </dgm:t>
    </dgm:pt>
    <dgm:pt modelId="{B0FF6D5C-8D94-4BB0-A112-86B06782929D}" type="parTrans" cxnId="{8C98ED0C-3A3C-46D9-8801-B02D9BBA4DA3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C3873B94-AC20-4D64-9F19-2A0E2636539F}" type="sibTrans" cxnId="{8C98ED0C-3A3C-46D9-8801-B02D9BBA4DA3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795BCC10-0089-437B-A510-749EA350E13D}">
      <dgm:prSet/>
      <dgm:spPr/>
      <dgm:t>
        <a:bodyPr/>
        <a:lstStyle/>
        <a:p>
          <a:r>
            <a:rPr lang="en-US" i="1" dirty="0">
              <a:latin typeface="+mj-lt"/>
            </a:rPr>
            <a:t>‘OK for customer’</a:t>
          </a:r>
        </a:p>
      </dgm:t>
    </dgm:pt>
    <dgm:pt modelId="{673CEA50-5862-48ED-AD8D-561F7F20B9FF}" type="parTrans" cxnId="{73935E9C-2CB9-4AA5-A219-ABAA65A6BD7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BD61C855-CF44-4097-BB1F-AF4F32434566}" type="sibTrans" cxnId="{73935E9C-2CB9-4AA5-A219-ABAA65A6BD7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92D94FA-DACD-4355-B8A3-51B0CA5EE907}">
      <dgm:prSet/>
      <dgm:spPr/>
      <dgm:t>
        <a:bodyPr/>
        <a:lstStyle/>
        <a:p>
          <a:r>
            <a:rPr lang="en-US" dirty="0">
              <a:latin typeface="+mj-lt"/>
            </a:rPr>
            <a:t>Internal specification</a:t>
          </a:r>
        </a:p>
      </dgm:t>
    </dgm:pt>
    <dgm:pt modelId="{1F6CCA5D-1B20-4FB1-A0AA-BC653BB6D766}" type="parTrans" cxnId="{3F7550FF-340B-461E-BB50-C5E8DB614E7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1222237-A8C9-4821-9C19-E1120A98C079}" type="sibTrans" cxnId="{3F7550FF-340B-461E-BB50-C5E8DB614E7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5DA3818-E846-4252-83D6-9D070388CC63}" type="pres">
      <dgm:prSet presAssocID="{D1169468-0035-4204-ADDB-0633B3716EB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EEE0A3C-CD5F-4B90-96B2-129D96E4F4EA}" type="pres">
      <dgm:prSet presAssocID="{D1169468-0035-4204-ADDB-0633B3716EB0}" presName="hierFlow" presStyleCnt="0"/>
      <dgm:spPr/>
    </dgm:pt>
    <dgm:pt modelId="{39EFA63B-E8CE-44AD-9ED2-5F99AE8918B1}" type="pres">
      <dgm:prSet presAssocID="{D1169468-0035-4204-ADDB-0633B3716EB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483406B-48CC-4DFC-AF7C-4318D205B313}" type="pres">
      <dgm:prSet presAssocID="{795BCC10-0089-437B-A510-749EA350E13D}" presName="Name14" presStyleCnt="0"/>
      <dgm:spPr/>
    </dgm:pt>
    <dgm:pt modelId="{EF58B501-E3C3-4DA4-9AAE-5A8E81FE4CB1}" type="pres">
      <dgm:prSet presAssocID="{795BCC10-0089-437B-A510-749EA350E13D}" presName="level1Shape" presStyleLbl="node0" presStyleIdx="0" presStyleCnt="1">
        <dgm:presLayoutVars>
          <dgm:chPref val="3"/>
        </dgm:presLayoutVars>
      </dgm:prSet>
      <dgm:spPr/>
    </dgm:pt>
    <dgm:pt modelId="{18D58E2D-CBA9-417C-8A69-B489929A5E0D}" type="pres">
      <dgm:prSet presAssocID="{795BCC10-0089-437B-A510-749EA350E13D}" presName="hierChild2" presStyleCnt="0"/>
      <dgm:spPr/>
    </dgm:pt>
    <dgm:pt modelId="{650B6720-9624-4A4A-9EFA-584746C639F3}" type="pres">
      <dgm:prSet presAssocID="{B0FF6D5C-8D94-4BB0-A112-86B06782929D}" presName="Name19" presStyleLbl="parChTrans1D2" presStyleIdx="0" presStyleCnt="1"/>
      <dgm:spPr/>
    </dgm:pt>
    <dgm:pt modelId="{96EF7354-86ED-4958-8E52-2271FD96C851}" type="pres">
      <dgm:prSet presAssocID="{634E88BF-94C6-46A3-8702-FDD28F14BC69}" presName="Name21" presStyleCnt="0"/>
      <dgm:spPr/>
    </dgm:pt>
    <dgm:pt modelId="{02BDFAD5-6416-4BE1-9E98-D2CC6F188A44}" type="pres">
      <dgm:prSet presAssocID="{634E88BF-94C6-46A3-8702-FDD28F14BC69}" presName="level2Shape" presStyleLbl="node2" presStyleIdx="0" presStyleCnt="1"/>
      <dgm:spPr/>
    </dgm:pt>
    <dgm:pt modelId="{FA59C801-A94B-49D2-A7D8-793EDFF30EAC}" type="pres">
      <dgm:prSet presAssocID="{634E88BF-94C6-46A3-8702-FDD28F14BC69}" presName="hierChild3" presStyleCnt="0"/>
      <dgm:spPr/>
    </dgm:pt>
    <dgm:pt modelId="{17A3951A-2310-4964-BF1A-5C5272DC40D0}" type="pres">
      <dgm:prSet presAssocID="{1F6CCA5D-1B20-4FB1-A0AA-BC653BB6D766}" presName="Name19" presStyleLbl="parChTrans1D3" presStyleIdx="0" presStyleCnt="1"/>
      <dgm:spPr/>
    </dgm:pt>
    <dgm:pt modelId="{FCFEC5DA-4AE8-4CEC-8C49-FC6B39EA0F4F}" type="pres">
      <dgm:prSet presAssocID="{F92D94FA-DACD-4355-B8A3-51B0CA5EE907}" presName="Name21" presStyleCnt="0"/>
      <dgm:spPr/>
    </dgm:pt>
    <dgm:pt modelId="{11B0A850-08FD-467D-9FA8-A7B75330A7B1}" type="pres">
      <dgm:prSet presAssocID="{F92D94FA-DACD-4355-B8A3-51B0CA5EE907}" presName="level2Shape" presStyleLbl="node3" presStyleIdx="0" presStyleCnt="1"/>
      <dgm:spPr/>
    </dgm:pt>
    <dgm:pt modelId="{21961299-3E85-41E0-B421-8B8D4B4E98E1}" type="pres">
      <dgm:prSet presAssocID="{F92D94FA-DACD-4355-B8A3-51B0CA5EE907}" presName="hierChild3" presStyleCnt="0"/>
      <dgm:spPr/>
    </dgm:pt>
    <dgm:pt modelId="{373E4269-81B4-47ED-A29E-0DA747A38A5B}" type="pres">
      <dgm:prSet presAssocID="{D1169468-0035-4204-ADDB-0633B3716EB0}" presName="bgShapesFlow" presStyleCnt="0"/>
      <dgm:spPr/>
    </dgm:pt>
  </dgm:ptLst>
  <dgm:cxnLst>
    <dgm:cxn modelId="{8C98ED0C-3A3C-46D9-8801-B02D9BBA4DA3}" srcId="{795BCC10-0089-437B-A510-749EA350E13D}" destId="{634E88BF-94C6-46A3-8702-FDD28F14BC69}" srcOrd="0" destOrd="0" parTransId="{B0FF6D5C-8D94-4BB0-A112-86B06782929D}" sibTransId="{C3873B94-AC20-4D64-9F19-2A0E2636539F}"/>
    <dgm:cxn modelId="{9729B613-C3DC-42EB-BD8B-1F654E665FD3}" type="presOf" srcId="{B0FF6D5C-8D94-4BB0-A112-86B06782929D}" destId="{650B6720-9624-4A4A-9EFA-584746C639F3}" srcOrd="0" destOrd="0" presId="urn:microsoft.com/office/officeart/2005/8/layout/hierarchy6"/>
    <dgm:cxn modelId="{8616822A-5D62-4033-9A50-B3DC8BD1B358}" type="presOf" srcId="{795BCC10-0089-437B-A510-749EA350E13D}" destId="{EF58B501-E3C3-4DA4-9AAE-5A8E81FE4CB1}" srcOrd="0" destOrd="0" presId="urn:microsoft.com/office/officeart/2005/8/layout/hierarchy6"/>
    <dgm:cxn modelId="{33E49F7D-FABE-4C6F-A571-0B13D9B389B7}" type="presOf" srcId="{634E88BF-94C6-46A3-8702-FDD28F14BC69}" destId="{02BDFAD5-6416-4BE1-9E98-D2CC6F188A44}" srcOrd="0" destOrd="0" presId="urn:microsoft.com/office/officeart/2005/8/layout/hierarchy6"/>
    <dgm:cxn modelId="{73935E9C-2CB9-4AA5-A219-ABAA65A6BD7E}" srcId="{D1169468-0035-4204-ADDB-0633B3716EB0}" destId="{795BCC10-0089-437B-A510-749EA350E13D}" srcOrd="0" destOrd="0" parTransId="{673CEA50-5862-48ED-AD8D-561F7F20B9FF}" sibTransId="{BD61C855-CF44-4097-BB1F-AF4F32434566}"/>
    <dgm:cxn modelId="{7F172FB4-767A-4BDB-A3D5-43ABEE9F7724}" type="presOf" srcId="{F92D94FA-DACD-4355-B8A3-51B0CA5EE907}" destId="{11B0A850-08FD-467D-9FA8-A7B75330A7B1}" srcOrd="0" destOrd="0" presId="urn:microsoft.com/office/officeart/2005/8/layout/hierarchy6"/>
    <dgm:cxn modelId="{39BEBABE-94E5-48A9-ABED-798E9D421A7A}" type="presOf" srcId="{1F6CCA5D-1B20-4FB1-A0AA-BC653BB6D766}" destId="{17A3951A-2310-4964-BF1A-5C5272DC40D0}" srcOrd="0" destOrd="0" presId="urn:microsoft.com/office/officeart/2005/8/layout/hierarchy6"/>
    <dgm:cxn modelId="{74D52DCE-2AB8-47DE-8271-182E6D063AFD}" type="presOf" srcId="{D1169468-0035-4204-ADDB-0633B3716EB0}" destId="{95DA3818-E846-4252-83D6-9D070388CC63}" srcOrd="0" destOrd="0" presId="urn:microsoft.com/office/officeart/2005/8/layout/hierarchy6"/>
    <dgm:cxn modelId="{3F7550FF-340B-461E-BB50-C5E8DB614E75}" srcId="{634E88BF-94C6-46A3-8702-FDD28F14BC69}" destId="{F92D94FA-DACD-4355-B8A3-51B0CA5EE907}" srcOrd="0" destOrd="0" parTransId="{1F6CCA5D-1B20-4FB1-A0AA-BC653BB6D766}" sibTransId="{91222237-A8C9-4821-9C19-E1120A98C079}"/>
    <dgm:cxn modelId="{83513967-ECD0-406B-BFA2-B9A6BF3A7EB1}" type="presParOf" srcId="{95DA3818-E846-4252-83D6-9D070388CC63}" destId="{CEEE0A3C-CD5F-4B90-96B2-129D96E4F4EA}" srcOrd="0" destOrd="0" presId="urn:microsoft.com/office/officeart/2005/8/layout/hierarchy6"/>
    <dgm:cxn modelId="{9DC64F5C-036F-4153-90D8-5E63B22498CA}" type="presParOf" srcId="{CEEE0A3C-CD5F-4B90-96B2-129D96E4F4EA}" destId="{39EFA63B-E8CE-44AD-9ED2-5F99AE8918B1}" srcOrd="0" destOrd="0" presId="urn:microsoft.com/office/officeart/2005/8/layout/hierarchy6"/>
    <dgm:cxn modelId="{7EB33172-BB80-4B0E-9CF3-74E35103055C}" type="presParOf" srcId="{39EFA63B-E8CE-44AD-9ED2-5F99AE8918B1}" destId="{B483406B-48CC-4DFC-AF7C-4318D205B313}" srcOrd="0" destOrd="0" presId="urn:microsoft.com/office/officeart/2005/8/layout/hierarchy6"/>
    <dgm:cxn modelId="{D6F10C94-64A7-489E-821A-85054A8C0C6E}" type="presParOf" srcId="{B483406B-48CC-4DFC-AF7C-4318D205B313}" destId="{EF58B501-E3C3-4DA4-9AAE-5A8E81FE4CB1}" srcOrd="0" destOrd="0" presId="urn:microsoft.com/office/officeart/2005/8/layout/hierarchy6"/>
    <dgm:cxn modelId="{6EEB2077-F179-4BC1-BEE2-6E8A5A6E44F1}" type="presParOf" srcId="{B483406B-48CC-4DFC-AF7C-4318D205B313}" destId="{18D58E2D-CBA9-417C-8A69-B489929A5E0D}" srcOrd="1" destOrd="0" presId="urn:microsoft.com/office/officeart/2005/8/layout/hierarchy6"/>
    <dgm:cxn modelId="{2B0A6CE6-038E-4C56-9152-86B4869E79B0}" type="presParOf" srcId="{18D58E2D-CBA9-417C-8A69-B489929A5E0D}" destId="{650B6720-9624-4A4A-9EFA-584746C639F3}" srcOrd="0" destOrd="0" presId="urn:microsoft.com/office/officeart/2005/8/layout/hierarchy6"/>
    <dgm:cxn modelId="{918786AE-831C-4596-A430-1A00FA4BB140}" type="presParOf" srcId="{18D58E2D-CBA9-417C-8A69-B489929A5E0D}" destId="{96EF7354-86ED-4958-8E52-2271FD96C851}" srcOrd="1" destOrd="0" presId="urn:microsoft.com/office/officeart/2005/8/layout/hierarchy6"/>
    <dgm:cxn modelId="{035DF75F-1DFC-4E82-9476-47A270488906}" type="presParOf" srcId="{96EF7354-86ED-4958-8E52-2271FD96C851}" destId="{02BDFAD5-6416-4BE1-9E98-D2CC6F188A44}" srcOrd="0" destOrd="0" presId="urn:microsoft.com/office/officeart/2005/8/layout/hierarchy6"/>
    <dgm:cxn modelId="{92489800-3249-4738-B9AA-18C3E2BAF631}" type="presParOf" srcId="{96EF7354-86ED-4958-8E52-2271FD96C851}" destId="{FA59C801-A94B-49D2-A7D8-793EDFF30EAC}" srcOrd="1" destOrd="0" presId="urn:microsoft.com/office/officeart/2005/8/layout/hierarchy6"/>
    <dgm:cxn modelId="{D8F3ECD4-5E87-41A8-A7E0-007484ABDAA6}" type="presParOf" srcId="{FA59C801-A94B-49D2-A7D8-793EDFF30EAC}" destId="{17A3951A-2310-4964-BF1A-5C5272DC40D0}" srcOrd="0" destOrd="0" presId="urn:microsoft.com/office/officeart/2005/8/layout/hierarchy6"/>
    <dgm:cxn modelId="{D5EAB46C-182B-4C01-A680-E20A0A6825DB}" type="presParOf" srcId="{FA59C801-A94B-49D2-A7D8-793EDFF30EAC}" destId="{FCFEC5DA-4AE8-4CEC-8C49-FC6B39EA0F4F}" srcOrd="1" destOrd="0" presId="urn:microsoft.com/office/officeart/2005/8/layout/hierarchy6"/>
    <dgm:cxn modelId="{BB3BFE08-CD75-4E1F-8B52-3A656C418D8E}" type="presParOf" srcId="{FCFEC5DA-4AE8-4CEC-8C49-FC6B39EA0F4F}" destId="{11B0A850-08FD-467D-9FA8-A7B75330A7B1}" srcOrd="0" destOrd="0" presId="urn:microsoft.com/office/officeart/2005/8/layout/hierarchy6"/>
    <dgm:cxn modelId="{25D5D72D-6B2F-4445-9C60-6D9C5A1147FE}" type="presParOf" srcId="{FCFEC5DA-4AE8-4CEC-8C49-FC6B39EA0F4F}" destId="{21961299-3E85-41E0-B421-8B8D4B4E98E1}" srcOrd="1" destOrd="0" presId="urn:microsoft.com/office/officeart/2005/8/layout/hierarchy6"/>
    <dgm:cxn modelId="{BB6616B0-1F24-4DDE-A850-E4ABB9EE1523}" type="presParOf" srcId="{95DA3818-E846-4252-83D6-9D070388CC63}" destId="{373E4269-81B4-47ED-A29E-0DA747A38A5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169468-0035-4204-ADDB-0633B3716EB0}" type="doc">
      <dgm:prSet loTypeId="urn:microsoft.com/office/officeart/2005/8/layout/hierarchy6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92D94FA-DACD-4355-B8A3-51B0CA5EE907}">
      <dgm:prSet custT="1"/>
      <dgm:spPr/>
      <dgm:t>
        <a:bodyPr/>
        <a:lstStyle/>
        <a:p>
          <a:r>
            <a:rPr lang="en-US" sz="1600" dirty="0">
              <a:latin typeface="+mj-lt"/>
            </a:rPr>
            <a:t>Measurement error</a:t>
          </a:r>
        </a:p>
      </dgm:t>
    </dgm:pt>
    <dgm:pt modelId="{1F6CCA5D-1B20-4FB1-A0AA-BC653BB6D766}" type="parTrans" cxnId="{3F7550FF-340B-461E-BB50-C5E8DB614E75}">
      <dgm:prSet/>
      <dgm:spPr/>
      <dgm:t>
        <a:bodyPr/>
        <a:lstStyle/>
        <a:p>
          <a:endParaRPr lang="en-US"/>
        </a:p>
      </dgm:t>
    </dgm:pt>
    <dgm:pt modelId="{91222237-A8C9-4821-9C19-E1120A98C079}" type="sibTrans" cxnId="{3F7550FF-340B-461E-BB50-C5E8DB614E75}">
      <dgm:prSet/>
      <dgm:spPr/>
      <dgm:t>
        <a:bodyPr/>
        <a:lstStyle/>
        <a:p>
          <a:endParaRPr lang="en-US"/>
        </a:p>
      </dgm:t>
    </dgm:pt>
    <dgm:pt modelId="{95DA3818-E846-4252-83D6-9D070388CC63}" type="pres">
      <dgm:prSet presAssocID="{D1169468-0035-4204-ADDB-0633B3716EB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EEE0A3C-CD5F-4B90-96B2-129D96E4F4EA}" type="pres">
      <dgm:prSet presAssocID="{D1169468-0035-4204-ADDB-0633B3716EB0}" presName="hierFlow" presStyleCnt="0"/>
      <dgm:spPr/>
    </dgm:pt>
    <dgm:pt modelId="{39EFA63B-E8CE-44AD-9ED2-5F99AE8918B1}" type="pres">
      <dgm:prSet presAssocID="{D1169468-0035-4204-ADDB-0633B3716EB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E09EC30-4421-4337-BA80-3704D66247F2}" type="pres">
      <dgm:prSet presAssocID="{F92D94FA-DACD-4355-B8A3-51B0CA5EE907}" presName="Name14" presStyleCnt="0"/>
      <dgm:spPr/>
    </dgm:pt>
    <dgm:pt modelId="{7EA56894-0AE7-4421-A285-5BA436556550}" type="pres">
      <dgm:prSet presAssocID="{F92D94FA-DACD-4355-B8A3-51B0CA5EE907}" presName="level1Shape" presStyleLbl="node0" presStyleIdx="0" presStyleCnt="1" custScaleX="114416">
        <dgm:presLayoutVars>
          <dgm:chPref val="3"/>
        </dgm:presLayoutVars>
      </dgm:prSet>
      <dgm:spPr/>
    </dgm:pt>
    <dgm:pt modelId="{B626B3E7-3051-4629-96F1-61C329F5CC85}" type="pres">
      <dgm:prSet presAssocID="{F92D94FA-DACD-4355-B8A3-51B0CA5EE907}" presName="hierChild2" presStyleCnt="0"/>
      <dgm:spPr/>
    </dgm:pt>
    <dgm:pt modelId="{373E4269-81B4-47ED-A29E-0DA747A38A5B}" type="pres">
      <dgm:prSet presAssocID="{D1169468-0035-4204-ADDB-0633B3716EB0}" presName="bgShapesFlow" presStyleCnt="0"/>
      <dgm:spPr/>
    </dgm:pt>
  </dgm:ptLst>
  <dgm:cxnLst>
    <dgm:cxn modelId="{5F98F525-3915-451E-8530-19FDFEE1BA7C}" type="presOf" srcId="{D1169468-0035-4204-ADDB-0633B3716EB0}" destId="{95DA3818-E846-4252-83D6-9D070388CC63}" srcOrd="0" destOrd="0" presId="urn:microsoft.com/office/officeart/2005/8/layout/hierarchy6"/>
    <dgm:cxn modelId="{103E486E-E549-48CA-991B-20C3EDB43D5D}" type="presOf" srcId="{F92D94FA-DACD-4355-B8A3-51B0CA5EE907}" destId="{7EA56894-0AE7-4421-A285-5BA436556550}" srcOrd="0" destOrd="0" presId="urn:microsoft.com/office/officeart/2005/8/layout/hierarchy6"/>
    <dgm:cxn modelId="{3F7550FF-340B-461E-BB50-C5E8DB614E75}" srcId="{D1169468-0035-4204-ADDB-0633B3716EB0}" destId="{F92D94FA-DACD-4355-B8A3-51B0CA5EE907}" srcOrd="0" destOrd="0" parTransId="{1F6CCA5D-1B20-4FB1-A0AA-BC653BB6D766}" sibTransId="{91222237-A8C9-4821-9C19-E1120A98C079}"/>
    <dgm:cxn modelId="{A65E16D3-4910-4A26-BD47-3FCEC8549181}" type="presParOf" srcId="{95DA3818-E846-4252-83D6-9D070388CC63}" destId="{CEEE0A3C-CD5F-4B90-96B2-129D96E4F4EA}" srcOrd="0" destOrd="0" presId="urn:microsoft.com/office/officeart/2005/8/layout/hierarchy6"/>
    <dgm:cxn modelId="{B3E657C2-2924-44B6-B822-AE814CD76733}" type="presParOf" srcId="{CEEE0A3C-CD5F-4B90-96B2-129D96E4F4EA}" destId="{39EFA63B-E8CE-44AD-9ED2-5F99AE8918B1}" srcOrd="0" destOrd="0" presId="urn:microsoft.com/office/officeart/2005/8/layout/hierarchy6"/>
    <dgm:cxn modelId="{A04905BD-349E-4D63-9B07-19DD361420CC}" type="presParOf" srcId="{39EFA63B-E8CE-44AD-9ED2-5F99AE8918B1}" destId="{AE09EC30-4421-4337-BA80-3704D66247F2}" srcOrd="0" destOrd="0" presId="urn:microsoft.com/office/officeart/2005/8/layout/hierarchy6"/>
    <dgm:cxn modelId="{50A48CC9-6400-4ABD-A2FF-A84097B71A13}" type="presParOf" srcId="{AE09EC30-4421-4337-BA80-3704D66247F2}" destId="{7EA56894-0AE7-4421-A285-5BA436556550}" srcOrd="0" destOrd="0" presId="urn:microsoft.com/office/officeart/2005/8/layout/hierarchy6"/>
    <dgm:cxn modelId="{A20E9105-6D1D-457D-A5BF-97A98DC6DD2E}" type="presParOf" srcId="{AE09EC30-4421-4337-BA80-3704D66247F2}" destId="{B626B3E7-3051-4629-96F1-61C329F5CC85}" srcOrd="1" destOrd="0" presId="urn:microsoft.com/office/officeart/2005/8/layout/hierarchy6"/>
    <dgm:cxn modelId="{9B05B414-3BA2-4D02-AF50-49BA1F2D30A9}" type="presParOf" srcId="{95DA3818-E846-4252-83D6-9D070388CC63}" destId="{373E4269-81B4-47ED-A29E-0DA747A38A5B}" srcOrd="1" destOrd="0" presId="urn:microsoft.com/office/officeart/2005/8/layout/hierarchy6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58B501-E3C3-4DA4-9AAE-5A8E81FE4CB1}">
      <dsp:nvSpPr>
        <dsp:cNvPr id="0" name=""/>
        <dsp:cNvSpPr/>
      </dsp:nvSpPr>
      <dsp:spPr>
        <a:xfrm>
          <a:off x="353782" y="1894"/>
          <a:ext cx="1321978" cy="8813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1" kern="1200" dirty="0">
              <a:latin typeface="+mj-lt"/>
            </a:rPr>
            <a:t>‘OK for customer’</a:t>
          </a:r>
        </a:p>
      </dsp:txBody>
      <dsp:txXfrm>
        <a:off x="379595" y="27707"/>
        <a:ext cx="1270352" cy="829692"/>
      </dsp:txXfrm>
    </dsp:sp>
    <dsp:sp modelId="{650B6720-9624-4A4A-9EFA-584746C639F3}">
      <dsp:nvSpPr>
        <dsp:cNvPr id="0" name=""/>
        <dsp:cNvSpPr/>
      </dsp:nvSpPr>
      <dsp:spPr>
        <a:xfrm>
          <a:off x="969052" y="883212"/>
          <a:ext cx="91440" cy="3525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252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BDFAD5-6416-4BE1-9E98-D2CC6F188A44}">
      <dsp:nvSpPr>
        <dsp:cNvPr id="0" name=""/>
        <dsp:cNvSpPr/>
      </dsp:nvSpPr>
      <dsp:spPr>
        <a:xfrm>
          <a:off x="353782" y="1235740"/>
          <a:ext cx="1321978" cy="8813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j-lt"/>
            </a:rPr>
            <a:t>Customer specification</a:t>
          </a:r>
        </a:p>
      </dsp:txBody>
      <dsp:txXfrm>
        <a:off x="379595" y="1261553"/>
        <a:ext cx="1270352" cy="829692"/>
      </dsp:txXfrm>
    </dsp:sp>
    <dsp:sp modelId="{17A3951A-2310-4964-BF1A-5C5272DC40D0}">
      <dsp:nvSpPr>
        <dsp:cNvPr id="0" name=""/>
        <dsp:cNvSpPr/>
      </dsp:nvSpPr>
      <dsp:spPr>
        <a:xfrm>
          <a:off x="969052" y="2117059"/>
          <a:ext cx="91440" cy="3525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252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0A850-08FD-467D-9FA8-A7B75330A7B1}">
      <dsp:nvSpPr>
        <dsp:cNvPr id="0" name=""/>
        <dsp:cNvSpPr/>
      </dsp:nvSpPr>
      <dsp:spPr>
        <a:xfrm>
          <a:off x="353782" y="2469587"/>
          <a:ext cx="1321978" cy="8813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j-lt"/>
            </a:rPr>
            <a:t>Internal specification</a:t>
          </a:r>
        </a:p>
      </dsp:txBody>
      <dsp:txXfrm>
        <a:off x="379595" y="2495400"/>
        <a:ext cx="1270352" cy="8296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56894-0AE7-4421-A285-5BA436556550}">
      <dsp:nvSpPr>
        <dsp:cNvPr id="0" name=""/>
        <dsp:cNvSpPr/>
      </dsp:nvSpPr>
      <dsp:spPr>
        <a:xfrm>
          <a:off x="201527" y="284"/>
          <a:ext cx="1437576" cy="83763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j-lt"/>
            </a:rPr>
            <a:t>Measurement error</a:t>
          </a:r>
        </a:p>
      </dsp:txBody>
      <dsp:txXfrm>
        <a:off x="226060" y="24817"/>
        <a:ext cx="1388510" cy="788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7681E-176C-4C45-8C2E-F3F44A1BA10E}" type="datetimeFigureOut">
              <a:rPr lang="nl-NL" smtClean="0"/>
              <a:t>3-8-2017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1EFBE-0787-411A-9C18-BA9A6D91E5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7845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972CD1D-7587-4564-AB82-B45EAB43081C}" type="datetimeFigureOut">
              <a:rPr lang="nl-NL"/>
              <a:pPr>
                <a:defRPr/>
              </a:pPr>
              <a:t>3-8-2017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4BC2DFB-240E-4C70-969E-A6ABAF2C742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0569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11"/>
          <p:cNvSpPr/>
          <p:nvPr/>
        </p:nvSpPr>
        <p:spPr>
          <a:xfrm>
            <a:off x="0" y="5732463"/>
            <a:ext cx="9144000" cy="1125537"/>
          </a:xfrm>
          <a:prstGeom prst="rect">
            <a:avLst/>
          </a:prstGeom>
          <a:solidFill>
            <a:srgbClr val="E9E9E9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hthoek 6"/>
          <p:cNvSpPr/>
          <p:nvPr/>
        </p:nvSpPr>
        <p:spPr>
          <a:xfrm>
            <a:off x="0" y="0"/>
            <a:ext cx="9144000" cy="1108075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98463" y="116632"/>
            <a:ext cx="57578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nl-NL"/>
            </a:defPPr>
            <a:lvl1pPr eaLnBrk="1" hangingPunct="1">
              <a:spcBef>
                <a:spcPct val="20000"/>
              </a:spcBef>
              <a:buClr>
                <a:srgbClr val="0000FF"/>
              </a:buClr>
              <a:buSzPct val="125000"/>
              <a:buFont typeface="Arial" charset="0"/>
              <a:buNone/>
              <a:defRPr sz="3200">
                <a:solidFill>
                  <a:srgbClr val="C00000"/>
                </a:solidFill>
                <a:latin typeface="Calibri"/>
                <a:cs typeface="Calibri"/>
              </a:defRPr>
            </a:lvl1pPr>
            <a:lvl2pPr marL="742950" indent="-285750" eaLnBrk="0" hangingPunct="0">
              <a:defRPr/>
            </a:lvl2pPr>
            <a:lvl3pPr marL="1143000" indent="-228600" eaLnBrk="0" hangingPunct="0">
              <a:defRPr/>
            </a:lvl3pPr>
            <a:lvl4pPr marL="1600200" indent="-228600" eaLnBrk="0" hangingPunct="0">
              <a:defRPr/>
            </a:lvl4pPr>
            <a:lvl5pPr marL="2057400" indent="-228600" eaLnBrk="0" hangingPunct="0">
              <a:defRPr/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/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/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/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/>
            </a:lvl9pPr>
          </a:lstStyle>
          <a:p>
            <a:pPr>
              <a:defRPr/>
            </a:pPr>
            <a:r>
              <a:rPr lang="en-US" dirty="0"/>
              <a:t>Lean Six Sigma Academy</a:t>
            </a:r>
          </a:p>
        </p:txBody>
      </p:sp>
      <p:cxnSp>
        <p:nvCxnSpPr>
          <p:cNvPr id="9" name="Rechte verbindingslijn 8"/>
          <p:cNvCxnSpPr/>
          <p:nvPr/>
        </p:nvCxnSpPr>
        <p:spPr>
          <a:xfrm>
            <a:off x="468313" y="4724400"/>
            <a:ext cx="6248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Afbeelding 15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138" y="260648"/>
            <a:ext cx="17684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000" y="4651200"/>
            <a:ext cx="8920800" cy="478800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 algn="l">
              <a:defRPr kumimoji="0" lang="nl-NL" altLang="nl-NL" sz="1600" i="0" u="none" strike="noStrike" cap="all" spc="190" normalizeH="0" baseline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cs typeface="Calibri"/>
              </a:defRPr>
            </a:lvl1pPr>
          </a:lstStyle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8000" y="5832000"/>
            <a:ext cx="5760000" cy="838800"/>
          </a:xfr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  <a:noAutofit/>
          </a:bodyPr>
          <a:lstStyle>
            <a:lvl1pPr>
              <a:defRPr lang="nl-NL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Calibri"/>
              </a:defRPr>
            </a:lvl1pPr>
          </a:lstStyle>
          <a:p>
            <a:pPr marL="0" lvl="0" indent="0" eaLnBrk="1" hangingPunct="1"/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>
          <a:xfrm>
            <a:off x="7005600" y="5832000"/>
            <a:ext cx="2030400" cy="860400"/>
          </a:xfr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  <a:noAutofit/>
          </a:bodyPr>
          <a:lstStyle>
            <a:lvl1pPr>
              <a:defRPr lang="nl-N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Calibri"/>
              </a:defRPr>
            </a:lvl1pPr>
          </a:lstStyle>
          <a:p>
            <a:pPr marL="0" lvl="0" indent="0" eaLnBrk="1" hangingPunct="1"/>
            <a:r>
              <a:rPr lang="nl-NL"/>
              <a:t>Klik om de modelstijlen te bewerken</a:t>
            </a:r>
          </a:p>
        </p:txBody>
      </p:sp>
      <p:sp>
        <p:nvSpPr>
          <p:cNvPr id="12" name="Tijdelijke aanduiding voor inhoud 11"/>
          <p:cNvSpPr>
            <a:spLocks noGrp="1"/>
          </p:cNvSpPr>
          <p:nvPr>
            <p:ph sz="quarter" idx="17"/>
          </p:nvPr>
        </p:nvSpPr>
        <p:spPr>
          <a:xfrm>
            <a:off x="108000" y="5158800"/>
            <a:ext cx="8920800" cy="4788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altLang="nl-NL" sz="1200" cap="all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822229"/>
            <a:ext cx="9144000" cy="3764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416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/>
          </p:nvPr>
        </p:nvSpPr>
        <p:spPr>
          <a:xfrm>
            <a:off x="1296000" y="6669360"/>
            <a:ext cx="1331784" cy="203040"/>
          </a:xfrm>
        </p:spPr>
        <p:txBody>
          <a:bodyPr tIns="36000" bIns="36000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75410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kumimoji="0" lang="nl-NL" sz="2400" i="0" u="none" strike="noStrike" normalizeH="0" baseline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defRPr>
            </a:lvl1pPr>
          </a:lstStyle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708920"/>
            <a:ext cx="7772400" cy="1500187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sz="2800" dirty="0" smtClean="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Tijdelijke aanduiding voor tekst 7"/>
          <p:cNvSpPr>
            <a:spLocks noGrp="1"/>
          </p:cNvSpPr>
          <p:nvPr>
            <p:ph type="body" sz="quarter" idx="13"/>
          </p:nvPr>
        </p:nvSpPr>
        <p:spPr>
          <a:xfrm>
            <a:off x="1296000" y="6669360"/>
            <a:ext cx="1331784" cy="203040"/>
          </a:xfrm>
        </p:spPr>
        <p:txBody>
          <a:bodyPr tIns="36000" bIns="36000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084273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40000"/>
            <a:ext cx="4038600" cy="50400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40000"/>
            <a:ext cx="4038600" cy="50400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/>
          </p:nvPr>
        </p:nvSpPr>
        <p:spPr>
          <a:xfrm>
            <a:off x="1296000" y="6669360"/>
            <a:ext cx="1331784" cy="203040"/>
          </a:xfrm>
        </p:spPr>
        <p:txBody>
          <a:bodyPr tIns="36000" bIns="36000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071747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dirty="0" smtClean="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sz="1600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sz="1600" dirty="0" smtClean="0"/>
            </a:lvl4pPr>
            <a:lvl5pPr>
              <a:defRPr lang="nl-NL" sz="1600" dirty="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dirty="0" smtClean="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nl-NL" sz="1600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sz="1600" dirty="0" smtClean="0"/>
            </a:lvl4pPr>
            <a:lvl5pPr>
              <a:defRPr lang="nl-NL" sz="1600" dirty="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0" name="Tijdelijke aanduiding voor tekst 7"/>
          <p:cNvSpPr>
            <a:spLocks noGrp="1"/>
          </p:cNvSpPr>
          <p:nvPr>
            <p:ph type="body" sz="quarter" idx="13"/>
          </p:nvPr>
        </p:nvSpPr>
        <p:spPr>
          <a:xfrm>
            <a:off x="1296000" y="6669360"/>
            <a:ext cx="1331784" cy="203040"/>
          </a:xfrm>
        </p:spPr>
        <p:txBody>
          <a:bodyPr tIns="36000" bIns="36000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06530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6" name="Tijdelijke aanduiding voor tekst 7"/>
          <p:cNvSpPr>
            <a:spLocks noGrp="1"/>
          </p:cNvSpPr>
          <p:nvPr>
            <p:ph type="body" sz="quarter" idx="13"/>
          </p:nvPr>
        </p:nvSpPr>
        <p:spPr>
          <a:xfrm>
            <a:off x="1296000" y="6669360"/>
            <a:ext cx="1331784" cy="203040"/>
          </a:xfrm>
        </p:spPr>
        <p:txBody>
          <a:bodyPr tIns="36000" bIns="36000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883405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7"/>
          <p:cNvSpPr>
            <a:spLocks noGrp="1"/>
          </p:cNvSpPr>
          <p:nvPr>
            <p:ph type="body" sz="quarter" idx="13"/>
          </p:nvPr>
        </p:nvSpPr>
        <p:spPr>
          <a:xfrm>
            <a:off x="1296000" y="6669360"/>
            <a:ext cx="1331784" cy="203040"/>
          </a:xfrm>
        </p:spPr>
        <p:txBody>
          <a:bodyPr tIns="36000" bIns="36000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Klik om de modelstijlen te bewerken</a:t>
            </a: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34502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sluitdia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hthoek 11"/>
          <p:cNvSpPr/>
          <p:nvPr/>
        </p:nvSpPr>
        <p:spPr>
          <a:xfrm>
            <a:off x="0" y="1371600"/>
            <a:ext cx="9144000" cy="3810000"/>
          </a:xfrm>
          <a:prstGeom prst="rect">
            <a:avLst/>
          </a:prstGeom>
          <a:solidFill>
            <a:srgbClr val="E9E9E9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7596188" y="6165850"/>
          <a:ext cx="1368425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M: info@lssa.eu</a:t>
                      </a:r>
                    </a:p>
                    <a:p>
                      <a:r>
                        <a:rPr lang="en-GB" sz="1000" b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W: www.lssa.eu</a:t>
                      </a:r>
                    </a:p>
                  </a:txBody>
                  <a:tcPr marL="91473" marR="91473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Afbeelding 15" descr="Logo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176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73305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0"/>
          <p:cNvPicPr preferRelativeResize="0">
            <a:picLocks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7663"/>
            <a:ext cx="9144000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720725" y="238125"/>
            <a:ext cx="6478588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720725" y="1341438"/>
            <a:ext cx="7920038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nl-NL" altLang="nl-NL" dirty="0"/>
              <a:t>Klik om de modelstijlen te bewerken</a:t>
            </a:r>
          </a:p>
          <a:p>
            <a:pPr lvl="1" eaLnBrk="1" hangingPunct="1">
              <a:buClr>
                <a:srgbClr val="C00000"/>
              </a:buClr>
            </a:pPr>
            <a:r>
              <a:rPr lang="nl-NL" altLang="nl-NL" dirty="0"/>
              <a:t>Tweede niveau</a:t>
            </a:r>
          </a:p>
          <a:p>
            <a:pPr lvl="2" eaLnBrk="1" hangingPunct="1"/>
            <a:r>
              <a:rPr lang="nl-NL" altLang="nl-NL" dirty="0"/>
              <a:t>Derde niveau</a:t>
            </a:r>
          </a:p>
          <a:p>
            <a:pPr lvl="3" eaLnBrk="1" hangingPunct="1"/>
            <a:r>
              <a:rPr lang="nl-NL" altLang="nl-NL" dirty="0"/>
              <a:t>Vierde niveau</a:t>
            </a:r>
          </a:p>
          <a:p>
            <a:pPr lvl="4" eaLnBrk="1" hangingPunct="1"/>
            <a:r>
              <a:rPr lang="nl-NL" altLang="nl-NL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852863" y="6710363"/>
            <a:ext cx="1439862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b"/>
          <a:lstStyle>
            <a:lvl1pPr algn="ctr">
              <a:spcBef>
                <a:spcPct val="20000"/>
              </a:spcBef>
              <a:buClr>
                <a:srgbClr val="0000FF"/>
              </a:buClr>
              <a:buSzPct val="125000"/>
              <a:defRPr lang="nl-NL" sz="11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3" name="Text Box 20"/>
          <p:cNvSpPr txBox="1">
            <a:spLocks noChangeArrowheads="1"/>
          </p:cNvSpPr>
          <p:nvPr/>
        </p:nvSpPr>
        <p:spPr bwMode="auto">
          <a:xfrm>
            <a:off x="468313" y="6697663"/>
            <a:ext cx="1295400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b"/>
          <a:lstStyle>
            <a:defPPr>
              <a:defRPr lang="nl-NL"/>
            </a:defPPr>
            <a:lvl1pPr>
              <a:spcBef>
                <a:spcPct val="20000"/>
              </a:spcBef>
              <a:buClr>
                <a:srgbClr val="0000FF"/>
              </a:buClr>
              <a:buSzPct val="125000"/>
              <a:defRPr sz="1100">
                <a:solidFill>
                  <a:srgbClr val="C00000"/>
                </a:solidFill>
              </a:defRPr>
            </a:lvl1pPr>
            <a:lvl2pPr marL="742950" indent="-285750">
              <a:defRPr/>
            </a:lvl2pPr>
            <a:lvl3pPr marL="1143000" indent="-228600">
              <a:defRPr/>
            </a:lvl3pPr>
            <a:lvl4pPr marL="1600200" indent="-228600">
              <a:defRPr/>
            </a:lvl4pPr>
            <a:lvl5pPr marL="2057400" indent="-228600">
              <a:defRPr/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/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/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/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/>
            </a:lvl9pPr>
          </a:lstStyle>
          <a:p>
            <a:pPr>
              <a:defRPr/>
            </a:pPr>
            <a:r>
              <a:rPr lang="en-US" dirty="0"/>
              <a:t>© LSSA 2016</a:t>
            </a:r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8556625" y="6683375"/>
            <a:ext cx="58737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FF"/>
              </a:buClr>
              <a:buSzPct val="125000"/>
            </a:pPr>
            <a:fld id="{9C97B6DF-9641-472F-B74E-8A09FEEC6711}" type="slidenum">
              <a:rPr lang="nl-NL" altLang="nl-NL" sz="1100">
                <a:solidFill>
                  <a:srgbClr val="C00000"/>
                </a:solidFill>
              </a:rPr>
              <a:pPr eaLnBrk="1" hangingPunct="1">
                <a:spcBef>
                  <a:spcPct val="20000"/>
                </a:spcBef>
                <a:buClr>
                  <a:srgbClr val="0000FF"/>
                </a:buClr>
                <a:buSzPct val="125000"/>
              </a:pPr>
              <a:t>‹nr.›</a:t>
            </a:fld>
            <a:endParaRPr lang="nl-NL" altLang="nl-NL" sz="1100">
              <a:solidFill>
                <a:srgbClr val="C00000"/>
              </a:solidFill>
            </a:endParaRPr>
          </a:p>
        </p:txBody>
      </p:sp>
      <p:cxnSp>
        <p:nvCxnSpPr>
          <p:cNvPr id="10" name="Rechte verbindingslijn 9"/>
          <p:cNvCxnSpPr/>
          <p:nvPr/>
        </p:nvCxnSpPr>
        <p:spPr>
          <a:xfrm>
            <a:off x="252413" y="1052513"/>
            <a:ext cx="8675687" cy="158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Afbeelding 15" descr="Logo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138" y="301625"/>
            <a:ext cx="17684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Rechte verbindingslijn 12"/>
          <p:cNvCxnSpPr/>
          <p:nvPr/>
        </p:nvCxnSpPr>
        <p:spPr>
          <a:xfrm>
            <a:off x="279400" y="6667500"/>
            <a:ext cx="8675688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nl-NL" altLang="nl-NL" sz="2000" kern="1200" cap="all" spc="190">
          <a:solidFill>
            <a:srgbClr val="595959"/>
          </a:solidFill>
          <a:latin typeface="Calibri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595959"/>
          </a:solidFill>
          <a:latin typeface="Calibri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595959"/>
          </a:solidFill>
          <a:latin typeface="Calibri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595959"/>
          </a:solidFill>
          <a:latin typeface="Calibri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595959"/>
          </a:solidFill>
          <a:latin typeface="Calibri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EF6D6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EF6D6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EF6D6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EF6D6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defRPr lang="nl-NL" altLang="nl-NL" sz="2000" kern="1200" cap="none" baseline="0" dirty="0" smtClean="0">
          <a:solidFill>
            <a:srgbClr val="C00000"/>
          </a:solidFill>
          <a:latin typeface="Calibri"/>
          <a:ea typeface="+mj-ea"/>
          <a:cs typeface="Arial" pitchFamily="34" charset="0"/>
        </a:defRPr>
      </a:lvl1pPr>
      <a:lvl2pPr marL="444500" indent="-2651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120000"/>
        <a:buFont typeface="Arial" charset="0"/>
        <a:buChar char="•"/>
        <a:defRPr lang="nl-NL" altLang="nl-NL" sz="16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982663" indent="-2651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120000"/>
        <a:buFont typeface="Arial" charset="0"/>
        <a:buChar char="•"/>
        <a:defRPr lang="nl-NL" altLang="nl-NL" sz="16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520825" indent="-2651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120000"/>
        <a:buFont typeface="Arial" charset="0"/>
        <a:buChar char="•"/>
        <a:defRPr lang="nl-NL" altLang="nl-NL" sz="14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63525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120000"/>
        <a:buFont typeface="Arial" charset="0"/>
        <a:buChar char="•"/>
        <a:defRPr lang="nl-NL" altLang="nl-NL" sz="14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/>
              <a:t>Practical Assessment Project Template</a:t>
            </a: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400" dirty="0"/>
              <a:t>Organization:	&lt;name of your organization&gt;</a:t>
            </a:r>
          </a:p>
          <a:p>
            <a:r>
              <a:rPr lang="en-US" sz="1400" dirty="0"/>
              <a:t>Project leader:	&lt;your name&gt;</a:t>
            </a:r>
          </a:p>
          <a:p>
            <a:r>
              <a:rPr lang="en-US" sz="1400" dirty="0"/>
              <a:t>Belt level:		&lt;Black or Green Belt&gt;</a:t>
            </a:r>
          </a:p>
          <a:p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err="1"/>
              <a:t>Revision</a:t>
            </a:r>
            <a:r>
              <a:rPr lang="nl-NL" dirty="0"/>
              <a:t> date:             </a:t>
            </a:r>
          </a:p>
          <a:p>
            <a:r>
              <a:rPr lang="nl-NL" dirty="0"/>
              <a:t>&lt;e.g. 02-08-2017&gt;</a:t>
            </a:r>
          </a:p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en-US" sz="1600" dirty="0"/>
              <a:t>Project title: 	&lt;title of the project&gt;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460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MEASURE</a:t>
            </a:r>
            <a:br>
              <a:rPr lang="en-GB" noProof="0" dirty="0"/>
            </a:br>
            <a:r>
              <a:rPr lang="en-GB" noProof="0" dirty="0"/>
              <a:t>4 – Evaluate measurement system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For Target internal CTQs</a:t>
            </a:r>
          </a:p>
          <a:p>
            <a:pPr lvl="1"/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4648200" y="1676400"/>
            <a:ext cx="4114800" cy="1015663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Evaluate whether measurement error for the CTQ </a:t>
            </a:r>
            <a:r>
              <a:rPr kumimoji="0" lang="en-US" sz="12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int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, described in the target is good enough for this project.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e.g. reference data, GR&amp;R, bias, attribute agreement, etc.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7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Conclusion: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223914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CTQ </a:t>
            </a:r>
            <a:r>
              <a:rPr lang="en-US" sz="1400" dirty="0" err="1">
                <a:latin typeface="+mj-lt"/>
              </a:rPr>
              <a:t>int</a:t>
            </a:r>
            <a:endParaRPr lang="en-US" dirty="0">
              <a:latin typeface="+mj-lt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06756886"/>
              </p:ext>
            </p:extLst>
          </p:nvPr>
        </p:nvGraphicFramePr>
        <p:xfrm>
          <a:off x="1219200" y="2086744"/>
          <a:ext cx="1840632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1326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MEASURE</a:t>
            </a:r>
            <a:br>
              <a:rPr lang="en-GB" noProof="0" dirty="0"/>
            </a:br>
            <a:r>
              <a:rPr lang="en-GB" noProof="0" dirty="0"/>
              <a:t>5 – Establish baseline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sp>
        <p:nvSpPr>
          <p:cNvPr id="6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Conclusion:  </a:t>
            </a:r>
          </a:p>
        </p:txBody>
      </p:sp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2555776" y="3284984"/>
            <a:ext cx="4114800" cy="120032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How is the situation on the CTQs in the beginning of the project? (measured with the known error)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e.g. results of capability &amp; performance study</a:t>
            </a:r>
            <a:endParaRPr kumimoji="0" lang="en-US" sz="12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If  historical measurement error is unknown, add a note.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Visualize if possible, for instance in time.</a:t>
            </a:r>
          </a:p>
        </p:txBody>
      </p:sp>
    </p:spTree>
    <p:extLst>
      <p:ext uri="{BB962C8B-B14F-4D97-AF65-F5344CB8AC3E}">
        <p14:creationId xmlns:p14="http://schemas.microsoft.com/office/powerpoint/2010/main" val="548221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MEASURE</a:t>
            </a:r>
            <a:br>
              <a:rPr lang="en-GB" noProof="0" dirty="0"/>
            </a:br>
            <a:r>
              <a:rPr lang="en-GB" noProof="0" dirty="0"/>
              <a:t>6 – Set improvement goals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Final Target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sp>
        <p:nvSpPr>
          <p:cNvPr id="6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Conclusion:  </a:t>
            </a:r>
          </a:p>
        </p:txBody>
      </p:sp>
      <p:sp>
        <p:nvSpPr>
          <p:cNvPr id="7" name="TextBox 3"/>
          <p:cNvSpPr txBox="1"/>
          <p:nvPr/>
        </p:nvSpPr>
        <p:spPr>
          <a:xfrm>
            <a:off x="1763689" y="3198167"/>
            <a:ext cx="4680520" cy="64633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  <a:latin typeface="Arial"/>
                <a:cs typeface="Arial" pitchFamily="34" charset="0"/>
              </a:rPr>
              <a:t>Evaluate whether the original target(s) are realistic. If necessary describe the rational why the targets are being adjusted.</a:t>
            </a:r>
          </a:p>
          <a:p>
            <a:endParaRPr lang="en-US" sz="1200" i="1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40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MEASURE</a:t>
            </a:r>
            <a:br>
              <a:rPr lang="en-GB" noProof="0" dirty="0"/>
            </a:br>
            <a:r>
              <a:rPr lang="en-GB" noProof="0" dirty="0"/>
              <a:t>Assessment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Self Assessment</a:t>
            </a:r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r>
              <a:rPr lang="en-GB" noProof="0" dirty="0"/>
              <a:t>LSSA Assessor Feedback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118499"/>
              </p:ext>
            </p:extLst>
          </p:nvPr>
        </p:nvGraphicFramePr>
        <p:xfrm>
          <a:off x="845343" y="1844824"/>
          <a:ext cx="7670802" cy="1752600"/>
        </p:xfrm>
        <a:graphic>
          <a:graphicData uri="http://schemas.openxmlformats.org/drawingml/2006/table">
            <a:tbl>
              <a:tblPr/>
              <a:tblGrid>
                <a:gridCol w="622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5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Missing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Incorrect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 rowSpan="7"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 dirty="0" err="1">
                          <a:effectLst/>
                          <a:latin typeface="Verdana" panose="020B0604030504040204" pitchFamily="34" charset="0"/>
                        </a:rPr>
                        <a:t>Measure</a:t>
                      </a:r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Data has been collected / selected properly.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The collected data has been proven to be representative for the project.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Validity</a:t>
                      </a:r>
                      <a:r>
                        <a:rPr lang="en-US" sz="10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of the data has been verified in an appropriate way (Gage R&amp;R if applicable).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Historical data has been used to visualize process</a:t>
                      </a:r>
                      <a:r>
                        <a:rPr lang="en-US" sz="10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stability and performance 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over time.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Variation in the process has been considered (common cause or special cause).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Short term versus long term performance has been considered.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Performance against requirements has been checked.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527816"/>
              </p:ext>
            </p:extLst>
          </p:nvPr>
        </p:nvGraphicFramePr>
        <p:xfrm>
          <a:off x="846634" y="4365104"/>
          <a:ext cx="7670802" cy="1752600"/>
        </p:xfrm>
        <a:graphic>
          <a:graphicData uri="http://schemas.openxmlformats.org/drawingml/2006/table">
            <a:tbl>
              <a:tblPr/>
              <a:tblGrid>
                <a:gridCol w="622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5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Missing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Incorrect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 rowSpan="7"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 dirty="0" err="1">
                          <a:effectLst/>
                          <a:latin typeface="Verdana" panose="020B0604030504040204" pitchFamily="34" charset="0"/>
                        </a:rPr>
                        <a:t>Measure</a:t>
                      </a:r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Data has been collected / selected properly.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The collected data has been proven to be representative for the project.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Validity</a:t>
                      </a:r>
                      <a:r>
                        <a:rPr lang="en-US" sz="10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of the data has been verified in an appropriate way (Gage R&amp;R if applicable).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Historical data has been used to visualize process</a:t>
                      </a:r>
                      <a:r>
                        <a:rPr lang="en-US" sz="10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stability and performance 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over time.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Variation in the process has been considered (common cause or special cause).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Short term versus long term performance has been considered.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Performance against requirements has been checked.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952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ANALYZE</a:t>
            </a:r>
            <a:br>
              <a:rPr lang="en-GB" noProof="0" dirty="0"/>
            </a:br>
            <a:r>
              <a:rPr lang="en-GB" noProof="0" dirty="0"/>
              <a:t>7 – Map process and identify inputs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Process Map</a:t>
            </a:r>
          </a:p>
          <a:p>
            <a:pPr lvl="1"/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sp>
        <p:nvSpPr>
          <p:cNvPr id="6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Conclusion:  </a:t>
            </a:r>
          </a:p>
        </p:txBody>
      </p:sp>
      <p:sp>
        <p:nvSpPr>
          <p:cNvPr id="7" name="Stroomdiagram: Proces 6"/>
          <p:cNvSpPr/>
          <p:nvPr/>
        </p:nvSpPr>
        <p:spPr>
          <a:xfrm>
            <a:off x="3423637" y="2088034"/>
            <a:ext cx="1152525" cy="719137"/>
          </a:xfrm>
          <a:prstGeom prst="flowChartProcess">
            <a:avLst/>
          </a:prstGeom>
          <a:noFill/>
          <a:ln w="25400" cap="flat" cmpd="sng" algn="ctr">
            <a:solidFill>
              <a:srgbClr val="333399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nl-NL" sz="12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process</a:t>
            </a:r>
            <a:r>
              <a:rPr kumimoji="0" lang="nl-NL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step 1)</a:t>
            </a:r>
          </a:p>
        </p:txBody>
      </p:sp>
      <p:sp>
        <p:nvSpPr>
          <p:cNvPr id="8" name="Stroomdiagram: Proces 7"/>
          <p:cNvSpPr/>
          <p:nvPr/>
        </p:nvSpPr>
        <p:spPr>
          <a:xfrm>
            <a:off x="3423637" y="3167534"/>
            <a:ext cx="1152525" cy="720725"/>
          </a:xfrm>
          <a:prstGeom prst="flowChartProcess">
            <a:avLst/>
          </a:prstGeom>
          <a:noFill/>
          <a:ln w="25400" cap="flat" cmpd="sng" algn="ctr">
            <a:solidFill>
              <a:srgbClr val="333399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….</a:t>
            </a:r>
          </a:p>
        </p:txBody>
      </p:sp>
      <p:sp>
        <p:nvSpPr>
          <p:cNvPr id="9" name="Stroomdiagram: Proces 8"/>
          <p:cNvSpPr/>
          <p:nvPr/>
        </p:nvSpPr>
        <p:spPr>
          <a:xfrm>
            <a:off x="3412525" y="4188296"/>
            <a:ext cx="1152525" cy="720725"/>
          </a:xfrm>
          <a:prstGeom prst="flowChartProcess">
            <a:avLst/>
          </a:prstGeom>
          <a:noFill/>
          <a:ln w="25400" cap="flat" cmpd="sng" algn="ctr">
            <a:solidFill>
              <a:srgbClr val="333399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….</a:t>
            </a:r>
          </a:p>
        </p:txBody>
      </p:sp>
      <p:sp>
        <p:nvSpPr>
          <p:cNvPr id="10" name="Stroomdiagram: Proces 9"/>
          <p:cNvSpPr/>
          <p:nvPr/>
        </p:nvSpPr>
        <p:spPr>
          <a:xfrm>
            <a:off x="3412525" y="5196359"/>
            <a:ext cx="1152525" cy="720725"/>
          </a:xfrm>
          <a:prstGeom prst="flowChartProcess">
            <a:avLst/>
          </a:prstGeom>
          <a:noFill/>
          <a:ln w="25400" cap="flat" cmpd="sng" algn="ctr">
            <a:solidFill>
              <a:srgbClr val="333399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nl-NL" sz="12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process</a:t>
            </a:r>
            <a:r>
              <a:rPr kumimoji="0" lang="nl-NL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step x)</a:t>
            </a:r>
          </a:p>
        </p:txBody>
      </p:sp>
      <p:cxnSp>
        <p:nvCxnSpPr>
          <p:cNvPr id="11" name="Rechte verbindingslijn met pijl 10"/>
          <p:cNvCxnSpPr>
            <a:stCxn id="7" idx="2"/>
            <a:endCxn id="8" idx="0"/>
          </p:cNvCxnSpPr>
          <p:nvPr/>
        </p:nvCxnSpPr>
        <p:spPr>
          <a:xfrm>
            <a:off x="3999900" y="2807171"/>
            <a:ext cx="0" cy="360363"/>
          </a:xfrm>
          <a:prstGeom prst="straightConnector1">
            <a:avLst/>
          </a:prstGeom>
          <a:noFill/>
          <a:ln w="9525" cap="flat" cmpd="sng" algn="ctr">
            <a:solidFill>
              <a:srgbClr val="333399"/>
            </a:solidFill>
            <a:prstDash val="solid"/>
            <a:tailEnd type="arrow"/>
          </a:ln>
          <a:effectLst/>
        </p:spPr>
      </p:cxnSp>
      <p:cxnSp>
        <p:nvCxnSpPr>
          <p:cNvPr id="12" name="Rechte verbindingslijn met pijl 11"/>
          <p:cNvCxnSpPr>
            <a:stCxn id="8" idx="2"/>
          </p:cNvCxnSpPr>
          <p:nvPr/>
        </p:nvCxnSpPr>
        <p:spPr>
          <a:xfrm>
            <a:off x="3999900" y="3888259"/>
            <a:ext cx="0" cy="287337"/>
          </a:xfrm>
          <a:prstGeom prst="straightConnector1">
            <a:avLst/>
          </a:prstGeom>
          <a:noFill/>
          <a:ln w="9525" cap="flat" cmpd="sng" algn="ctr">
            <a:solidFill>
              <a:srgbClr val="333399"/>
            </a:solidFill>
            <a:prstDash val="solid"/>
            <a:tailEnd type="arrow"/>
          </a:ln>
          <a:effectLst/>
        </p:spPr>
      </p:cxnSp>
      <p:cxnSp>
        <p:nvCxnSpPr>
          <p:cNvPr id="13" name="Rechte verbindingslijn met pijl 12"/>
          <p:cNvCxnSpPr>
            <a:stCxn id="9" idx="2"/>
            <a:endCxn id="10" idx="0"/>
          </p:cNvCxnSpPr>
          <p:nvPr/>
        </p:nvCxnSpPr>
        <p:spPr>
          <a:xfrm>
            <a:off x="3988787" y="4909021"/>
            <a:ext cx="0" cy="287338"/>
          </a:xfrm>
          <a:prstGeom prst="straightConnector1">
            <a:avLst/>
          </a:prstGeom>
          <a:noFill/>
          <a:ln w="9525" cap="flat" cmpd="sng" algn="ctr">
            <a:solidFill>
              <a:srgbClr val="333399"/>
            </a:solidFill>
            <a:prstDash val="solid"/>
            <a:tailEnd type="arrow"/>
          </a:ln>
          <a:effectLst/>
        </p:spPr>
      </p:cxnSp>
      <p:cxnSp>
        <p:nvCxnSpPr>
          <p:cNvPr id="14" name="Rechte verbindingslijn met pijl 13"/>
          <p:cNvCxnSpPr>
            <a:endCxn id="7" idx="1"/>
          </p:cNvCxnSpPr>
          <p:nvPr/>
        </p:nvCxnSpPr>
        <p:spPr>
          <a:xfrm>
            <a:off x="2704500" y="2446809"/>
            <a:ext cx="719137" cy="0"/>
          </a:xfrm>
          <a:prstGeom prst="straightConnector1">
            <a:avLst/>
          </a:prstGeom>
          <a:noFill/>
          <a:ln w="9525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5" name="Rechte verbindingslijn met pijl 14"/>
          <p:cNvCxnSpPr/>
          <p:nvPr/>
        </p:nvCxnSpPr>
        <p:spPr>
          <a:xfrm>
            <a:off x="2693387" y="3527896"/>
            <a:ext cx="719138" cy="0"/>
          </a:xfrm>
          <a:prstGeom prst="straightConnector1">
            <a:avLst/>
          </a:prstGeom>
          <a:noFill/>
          <a:ln w="9525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6" name="Rechte verbindingslijn met pijl 15"/>
          <p:cNvCxnSpPr/>
          <p:nvPr/>
        </p:nvCxnSpPr>
        <p:spPr>
          <a:xfrm>
            <a:off x="2704500" y="4548659"/>
            <a:ext cx="719137" cy="0"/>
          </a:xfrm>
          <a:prstGeom prst="straightConnector1">
            <a:avLst/>
          </a:prstGeom>
          <a:noFill/>
          <a:ln w="9525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7" name="Rechte verbindingslijn met pijl 16"/>
          <p:cNvCxnSpPr/>
          <p:nvPr/>
        </p:nvCxnSpPr>
        <p:spPr>
          <a:xfrm>
            <a:off x="2704500" y="5572596"/>
            <a:ext cx="719137" cy="0"/>
          </a:xfrm>
          <a:prstGeom prst="straightConnector1">
            <a:avLst/>
          </a:prstGeom>
          <a:noFill/>
          <a:ln w="9525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8" name="Rechte verbindingslijn met pijl 17"/>
          <p:cNvCxnSpPr/>
          <p:nvPr/>
        </p:nvCxnSpPr>
        <p:spPr>
          <a:xfrm>
            <a:off x="4565050" y="5556721"/>
            <a:ext cx="719137" cy="0"/>
          </a:xfrm>
          <a:prstGeom prst="straightConnector1">
            <a:avLst/>
          </a:prstGeom>
          <a:noFill/>
          <a:ln w="9525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9" name="Tekstvak 16"/>
          <p:cNvSpPr txBox="1">
            <a:spLocks noChangeArrowheads="1"/>
          </p:cNvSpPr>
          <p:nvPr/>
        </p:nvSpPr>
        <p:spPr bwMode="auto">
          <a:xfrm>
            <a:off x="5368325" y="5139189"/>
            <a:ext cx="154721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Output </a:t>
            </a:r>
            <a:r>
              <a:rPr lang="nl-NL" sz="1400" dirty="0" err="1">
                <a:solidFill>
                  <a:srgbClr val="000000"/>
                </a:solidFill>
                <a:latin typeface="Arial"/>
                <a:cs typeface="Arial" pitchFamily="34" charset="0"/>
              </a:rPr>
              <a:t>variable</a:t>
            </a:r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 1</a:t>
            </a:r>
            <a:b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</a:br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Output </a:t>
            </a:r>
            <a:r>
              <a:rPr lang="nl-NL" sz="1400" dirty="0" err="1">
                <a:solidFill>
                  <a:srgbClr val="000000"/>
                </a:solidFill>
                <a:latin typeface="Arial"/>
                <a:cs typeface="Arial" pitchFamily="34" charset="0"/>
              </a:rPr>
              <a:t>variable</a:t>
            </a:r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 2</a:t>
            </a:r>
          </a:p>
          <a:p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Output </a:t>
            </a:r>
            <a:r>
              <a:rPr lang="nl-NL" sz="1400" dirty="0" err="1">
                <a:solidFill>
                  <a:srgbClr val="000000"/>
                </a:solidFill>
                <a:latin typeface="Arial"/>
                <a:cs typeface="Arial" pitchFamily="34" charset="0"/>
              </a:rPr>
              <a:t>variable</a:t>
            </a:r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 3</a:t>
            </a:r>
          </a:p>
          <a:p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.............</a:t>
            </a:r>
          </a:p>
        </p:txBody>
      </p:sp>
      <p:sp>
        <p:nvSpPr>
          <p:cNvPr id="20" name="Tekstvak 103"/>
          <p:cNvSpPr txBox="1">
            <a:spLocks noChangeArrowheads="1"/>
          </p:cNvSpPr>
          <p:nvPr/>
        </p:nvSpPr>
        <p:spPr bwMode="auto">
          <a:xfrm>
            <a:off x="975712" y="1932459"/>
            <a:ext cx="14574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Input </a:t>
            </a:r>
            <a:r>
              <a:rPr lang="nl-NL" sz="1400" dirty="0" err="1">
                <a:solidFill>
                  <a:srgbClr val="000000"/>
                </a:solidFill>
                <a:latin typeface="Arial"/>
                <a:cs typeface="Arial" pitchFamily="34" charset="0"/>
              </a:rPr>
              <a:t>variable</a:t>
            </a:r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 1 </a:t>
            </a:r>
            <a:b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</a:br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Input </a:t>
            </a:r>
            <a:r>
              <a:rPr lang="nl-NL" sz="1400" dirty="0" err="1">
                <a:solidFill>
                  <a:srgbClr val="000000"/>
                </a:solidFill>
                <a:latin typeface="Arial"/>
                <a:cs typeface="Arial" pitchFamily="34" charset="0"/>
              </a:rPr>
              <a:t>variable</a:t>
            </a:r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 2</a:t>
            </a:r>
          </a:p>
          <a:p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.............</a:t>
            </a:r>
          </a:p>
        </p:txBody>
      </p:sp>
      <p:sp>
        <p:nvSpPr>
          <p:cNvPr id="21" name="Tekstvak 104"/>
          <p:cNvSpPr txBox="1">
            <a:spLocks noChangeArrowheads="1"/>
          </p:cNvSpPr>
          <p:nvPr/>
        </p:nvSpPr>
        <p:spPr bwMode="auto">
          <a:xfrm>
            <a:off x="975712" y="3099271"/>
            <a:ext cx="140775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solidFill>
                  <a:srgbClr val="000000"/>
                </a:solidFill>
                <a:latin typeface="Arial"/>
                <a:cs typeface="Arial" pitchFamily="34" charset="0"/>
              </a:rPr>
              <a:t>Input variable 1</a:t>
            </a:r>
            <a:br>
              <a:rPr lang="nl-NL" sz="1400">
                <a:solidFill>
                  <a:srgbClr val="000000"/>
                </a:solidFill>
                <a:latin typeface="Arial"/>
                <a:cs typeface="Arial" pitchFamily="34" charset="0"/>
              </a:rPr>
            </a:br>
            <a:r>
              <a:rPr lang="nl-NL" sz="1400">
                <a:solidFill>
                  <a:srgbClr val="000000"/>
                </a:solidFill>
                <a:latin typeface="Arial"/>
                <a:cs typeface="Arial" pitchFamily="34" charset="0"/>
              </a:rPr>
              <a:t>Input variable 2</a:t>
            </a:r>
          </a:p>
          <a:p>
            <a:r>
              <a:rPr lang="nl-NL" sz="1400">
                <a:solidFill>
                  <a:srgbClr val="000000"/>
                </a:solidFill>
                <a:latin typeface="Arial"/>
                <a:cs typeface="Arial" pitchFamily="34" charset="0"/>
              </a:rPr>
              <a:t>.............</a:t>
            </a:r>
          </a:p>
        </p:txBody>
      </p:sp>
      <p:sp>
        <p:nvSpPr>
          <p:cNvPr id="22" name="Tekstvak 106"/>
          <p:cNvSpPr txBox="1">
            <a:spLocks noChangeArrowheads="1"/>
          </p:cNvSpPr>
          <p:nvPr/>
        </p:nvSpPr>
        <p:spPr bwMode="auto">
          <a:xfrm>
            <a:off x="975712" y="4218459"/>
            <a:ext cx="140775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solidFill>
                  <a:srgbClr val="000000"/>
                </a:solidFill>
                <a:latin typeface="Arial"/>
                <a:cs typeface="Arial" pitchFamily="34" charset="0"/>
              </a:rPr>
              <a:t>Input variable 1</a:t>
            </a:r>
            <a:br>
              <a:rPr lang="nl-NL" sz="1400">
                <a:solidFill>
                  <a:srgbClr val="000000"/>
                </a:solidFill>
                <a:latin typeface="Arial"/>
                <a:cs typeface="Arial" pitchFamily="34" charset="0"/>
              </a:rPr>
            </a:br>
            <a:r>
              <a:rPr lang="nl-NL" sz="1400">
                <a:solidFill>
                  <a:srgbClr val="000000"/>
                </a:solidFill>
                <a:latin typeface="Arial"/>
                <a:cs typeface="Arial" pitchFamily="34" charset="0"/>
              </a:rPr>
              <a:t>Input variable 2</a:t>
            </a:r>
          </a:p>
          <a:p>
            <a:r>
              <a:rPr lang="nl-NL" sz="1400">
                <a:solidFill>
                  <a:srgbClr val="000000"/>
                </a:solidFill>
                <a:latin typeface="Arial"/>
                <a:cs typeface="Arial" pitchFamily="34" charset="0"/>
              </a:rPr>
              <a:t>.............</a:t>
            </a:r>
          </a:p>
        </p:txBody>
      </p:sp>
      <p:sp>
        <p:nvSpPr>
          <p:cNvPr id="23" name="Tekstvak 107"/>
          <p:cNvSpPr txBox="1">
            <a:spLocks noChangeArrowheads="1"/>
          </p:cNvSpPr>
          <p:nvPr/>
        </p:nvSpPr>
        <p:spPr bwMode="auto">
          <a:xfrm>
            <a:off x="975712" y="5196359"/>
            <a:ext cx="140775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Input </a:t>
            </a:r>
            <a:r>
              <a:rPr lang="nl-NL" sz="1400" dirty="0" err="1">
                <a:solidFill>
                  <a:srgbClr val="000000"/>
                </a:solidFill>
                <a:latin typeface="Arial"/>
                <a:cs typeface="Arial" pitchFamily="34" charset="0"/>
              </a:rPr>
              <a:t>variable</a:t>
            </a:r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 1</a:t>
            </a:r>
            <a:b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</a:br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Input </a:t>
            </a:r>
            <a:r>
              <a:rPr lang="nl-NL" sz="1400" dirty="0" err="1">
                <a:solidFill>
                  <a:srgbClr val="000000"/>
                </a:solidFill>
                <a:latin typeface="Arial"/>
                <a:cs typeface="Arial" pitchFamily="34" charset="0"/>
              </a:rPr>
              <a:t>variable</a:t>
            </a:r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 2</a:t>
            </a:r>
          </a:p>
          <a:p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.............</a:t>
            </a:r>
          </a:p>
        </p:txBody>
      </p:sp>
      <p:sp>
        <p:nvSpPr>
          <p:cNvPr id="24" name="TextBox 26"/>
          <p:cNvSpPr txBox="1"/>
          <p:nvPr/>
        </p:nvSpPr>
        <p:spPr>
          <a:xfrm>
            <a:off x="5076056" y="1990581"/>
            <a:ext cx="3657600" cy="83099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  <a:latin typeface="Arial"/>
                <a:cs typeface="Arial" pitchFamily="34" charset="0"/>
              </a:rPr>
              <a:t>Use this  format  for process improvement (in case of Lean project use a VSM)</a:t>
            </a:r>
          </a:p>
          <a:p>
            <a:r>
              <a:rPr lang="en-US" sz="1200" i="1" dirty="0">
                <a:solidFill>
                  <a:srgbClr val="000000"/>
                </a:solidFill>
                <a:latin typeface="Arial"/>
                <a:cs typeface="Arial" pitchFamily="34" charset="0"/>
              </a:rPr>
              <a:t>For design improvement  use Boundary Diagram or Parameter  Diagram, for the applicable function(s)</a:t>
            </a:r>
          </a:p>
        </p:txBody>
      </p:sp>
      <p:sp>
        <p:nvSpPr>
          <p:cNvPr id="25" name="TextBox 26"/>
          <p:cNvSpPr txBox="1"/>
          <p:nvPr/>
        </p:nvSpPr>
        <p:spPr>
          <a:xfrm>
            <a:off x="7149479" y="5325888"/>
            <a:ext cx="1584177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  <a:latin typeface="Arial"/>
                <a:cs typeface="Arial" pitchFamily="34" charset="0"/>
              </a:rPr>
              <a:t>These should be the CTQs</a:t>
            </a:r>
          </a:p>
        </p:txBody>
      </p:sp>
    </p:spTree>
    <p:extLst>
      <p:ext uri="{BB962C8B-B14F-4D97-AF65-F5344CB8AC3E}">
        <p14:creationId xmlns:p14="http://schemas.microsoft.com/office/powerpoint/2010/main" val="3546467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ANALYZE</a:t>
            </a:r>
            <a:br>
              <a:rPr lang="en-GB" noProof="0" dirty="0"/>
            </a:br>
            <a:r>
              <a:rPr lang="en-GB" noProof="0" dirty="0"/>
              <a:t>7 - Map process and identify inputs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Ishikawa Diagram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Line 78"/>
          <p:cNvSpPr>
            <a:spLocks noChangeShapeType="1"/>
          </p:cNvSpPr>
          <p:nvPr/>
        </p:nvSpPr>
        <p:spPr bwMode="auto">
          <a:xfrm>
            <a:off x="1044575" y="4037931"/>
            <a:ext cx="662463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Rectangle 79"/>
          <p:cNvSpPr>
            <a:spLocks noChangeArrowheads="1"/>
          </p:cNvSpPr>
          <p:nvPr/>
        </p:nvSpPr>
        <p:spPr bwMode="auto">
          <a:xfrm>
            <a:off x="7691438" y="3601368"/>
            <a:ext cx="1223962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dirty="0">
                <a:solidFill>
                  <a:schemeClr val="bg1"/>
                </a:solidFill>
                <a:latin typeface="Arial" pitchFamily="34" charset="0"/>
              </a:rPr>
              <a:t>Defect</a:t>
            </a:r>
          </a:p>
        </p:txBody>
      </p:sp>
      <p:sp>
        <p:nvSpPr>
          <p:cNvPr id="8" name="Line 80"/>
          <p:cNvSpPr>
            <a:spLocks noChangeShapeType="1"/>
          </p:cNvSpPr>
          <p:nvPr/>
        </p:nvSpPr>
        <p:spPr bwMode="auto">
          <a:xfrm>
            <a:off x="6476999" y="2396455"/>
            <a:ext cx="904875" cy="1641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81"/>
          <p:cNvSpPr>
            <a:spLocks noChangeShapeType="1"/>
          </p:cNvSpPr>
          <p:nvPr/>
        </p:nvSpPr>
        <p:spPr bwMode="auto">
          <a:xfrm>
            <a:off x="4495800" y="2396455"/>
            <a:ext cx="868363" cy="1641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82"/>
          <p:cNvSpPr>
            <a:spLocks noChangeShapeType="1"/>
          </p:cNvSpPr>
          <p:nvPr/>
        </p:nvSpPr>
        <p:spPr bwMode="auto">
          <a:xfrm>
            <a:off x="2286000" y="2396455"/>
            <a:ext cx="919163" cy="1641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83"/>
          <p:cNvSpPr>
            <a:spLocks noChangeShapeType="1"/>
          </p:cNvSpPr>
          <p:nvPr/>
        </p:nvSpPr>
        <p:spPr bwMode="auto">
          <a:xfrm flipV="1">
            <a:off x="6324599" y="4037930"/>
            <a:ext cx="912813" cy="1482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 Box 84"/>
          <p:cNvSpPr txBox="1">
            <a:spLocks noChangeArrowheads="1"/>
          </p:cNvSpPr>
          <p:nvPr/>
        </p:nvSpPr>
        <p:spPr bwMode="auto">
          <a:xfrm>
            <a:off x="971550" y="1937668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tx1"/>
                </a:solidFill>
                <a:latin typeface="Arial" pitchFamily="34" charset="0"/>
              </a:rPr>
              <a:t>Measurement</a:t>
            </a:r>
          </a:p>
        </p:txBody>
      </p:sp>
      <p:sp>
        <p:nvSpPr>
          <p:cNvPr id="13" name="Text Box 85"/>
          <p:cNvSpPr txBox="1">
            <a:spLocks noChangeArrowheads="1"/>
          </p:cNvSpPr>
          <p:nvPr/>
        </p:nvSpPr>
        <p:spPr bwMode="auto">
          <a:xfrm>
            <a:off x="3680028" y="1939255"/>
            <a:ext cx="1107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tx1"/>
                </a:solidFill>
                <a:latin typeface="Arial" pitchFamily="34" charset="0"/>
              </a:rPr>
              <a:t>Machine</a:t>
            </a:r>
          </a:p>
        </p:txBody>
      </p:sp>
      <p:sp>
        <p:nvSpPr>
          <p:cNvPr id="14" name="Text Box 86"/>
          <p:cNvSpPr txBox="1">
            <a:spLocks noChangeArrowheads="1"/>
          </p:cNvSpPr>
          <p:nvPr/>
        </p:nvSpPr>
        <p:spPr bwMode="auto">
          <a:xfrm>
            <a:off x="5869885" y="1939255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tx1"/>
                </a:solidFill>
                <a:latin typeface="Arial" pitchFamily="34" charset="0"/>
              </a:rPr>
              <a:t>Men</a:t>
            </a:r>
          </a:p>
        </p:txBody>
      </p:sp>
      <p:sp>
        <p:nvSpPr>
          <p:cNvPr id="15" name="Text Box 87"/>
          <p:cNvSpPr txBox="1">
            <a:spLocks noChangeArrowheads="1"/>
          </p:cNvSpPr>
          <p:nvPr/>
        </p:nvSpPr>
        <p:spPr bwMode="auto">
          <a:xfrm>
            <a:off x="1116013" y="5582568"/>
            <a:ext cx="112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tx1"/>
                </a:solidFill>
                <a:latin typeface="Arial" pitchFamily="34" charset="0"/>
              </a:rPr>
              <a:t>Methods</a:t>
            </a:r>
          </a:p>
        </p:txBody>
      </p:sp>
      <p:sp>
        <p:nvSpPr>
          <p:cNvPr id="16" name="Text Box 88"/>
          <p:cNvSpPr txBox="1">
            <a:spLocks noChangeArrowheads="1"/>
          </p:cNvSpPr>
          <p:nvPr/>
        </p:nvSpPr>
        <p:spPr bwMode="auto">
          <a:xfrm>
            <a:off x="3132138" y="5582568"/>
            <a:ext cx="158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tx1"/>
                </a:solidFill>
                <a:latin typeface="Arial" pitchFamily="34" charset="0"/>
              </a:rPr>
              <a:t>Environment</a:t>
            </a:r>
          </a:p>
        </p:txBody>
      </p:sp>
      <p:sp>
        <p:nvSpPr>
          <p:cNvPr id="17" name="Text Box 89"/>
          <p:cNvSpPr txBox="1">
            <a:spLocks noChangeArrowheads="1"/>
          </p:cNvSpPr>
          <p:nvPr/>
        </p:nvSpPr>
        <p:spPr bwMode="auto">
          <a:xfrm>
            <a:off x="5478463" y="5582568"/>
            <a:ext cx="117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tx1"/>
                </a:solidFill>
                <a:latin typeface="Arial" pitchFamily="34" charset="0"/>
              </a:rPr>
              <a:t>Materials</a:t>
            </a:r>
          </a:p>
        </p:txBody>
      </p:sp>
      <p:sp>
        <p:nvSpPr>
          <p:cNvPr id="18" name="Line 90"/>
          <p:cNvSpPr>
            <a:spLocks noChangeShapeType="1"/>
          </p:cNvSpPr>
          <p:nvPr/>
        </p:nvSpPr>
        <p:spPr bwMode="auto">
          <a:xfrm flipV="1">
            <a:off x="4343400" y="4037930"/>
            <a:ext cx="895350" cy="148272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91"/>
          <p:cNvSpPr>
            <a:spLocks noChangeShapeType="1"/>
          </p:cNvSpPr>
          <p:nvPr/>
        </p:nvSpPr>
        <p:spPr bwMode="auto">
          <a:xfrm flipV="1">
            <a:off x="2133600" y="4037929"/>
            <a:ext cx="946150" cy="148272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Conclusion:  </a:t>
            </a:r>
          </a:p>
        </p:txBody>
      </p:sp>
      <p:sp>
        <p:nvSpPr>
          <p:cNvPr id="22" name="TextBox 17"/>
          <p:cNvSpPr txBox="1"/>
          <p:nvPr/>
        </p:nvSpPr>
        <p:spPr>
          <a:xfrm>
            <a:off x="5364162" y="1196752"/>
            <a:ext cx="2327275" cy="64633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+mj-lt"/>
              </a:rPr>
              <a:t>Create this diagram to complete and categorize  the list of inputs </a:t>
            </a:r>
          </a:p>
        </p:txBody>
      </p:sp>
    </p:spTree>
    <p:extLst>
      <p:ext uri="{BB962C8B-B14F-4D97-AF65-F5344CB8AC3E}">
        <p14:creationId xmlns:p14="http://schemas.microsoft.com/office/powerpoint/2010/main" val="4085968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ANALYZE</a:t>
            </a:r>
            <a:br>
              <a:rPr lang="en-GB" noProof="0" dirty="0"/>
            </a:br>
            <a:r>
              <a:rPr lang="en-GB" noProof="0" dirty="0"/>
              <a:t>8 – Isolate key inputs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sp>
        <p:nvSpPr>
          <p:cNvPr id="6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Conclusion:  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 bwMode="auto">
          <a:xfrm>
            <a:off x="1866900" y="3429000"/>
            <a:ext cx="5257800" cy="64807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3038" indent="-173038" algn="l" rtl="0" eaLnBrk="0" fontAlgn="base" hangingPunct="0">
              <a:spcBef>
                <a:spcPts val="438"/>
              </a:spcBef>
              <a:spcAft>
                <a:spcPct val="0"/>
              </a:spcAft>
              <a:buClr>
                <a:srgbClr val="2D8EC1"/>
              </a:buClr>
              <a:buFont typeface="Arial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charset="-128"/>
              </a:defRPr>
            </a:lvl1pPr>
            <a:lvl2pPr marL="342900" indent="-171450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0092D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514350" indent="-114300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0092D2"/>
              </a:buClr>
              <a:buChar char="•"/>
              <a:defRPr sz="1400">
                <a:solidFill>
                  <a:schemeClr val="tx1"/>
                </a:solidFill>
                <a:latin typeface="+mn-lt"/>
                <a:ea typeface="Geneva" pitchFamily="-1" charset="-128"/>
                <a:cs typeface="Geneva" pitchFamily="-65" charset="-128"/>
              </a:defRPr>
            </a:lvl3pPr>
            <a:lvl4pPr marL="742950" indent="-171450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0092D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Geneva" pitchFamily="-1" charset="-128"/>
                <a:cs typeface="Geneva"/>
              </a:defRPr>
            </a:lvl4pPr>
            <a:lvl5pPr marL="920750" indent="-119063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0092D2"/>
              </a:buClr>
              <a:buChar char="»"/>
              <a:defRPr sz="1400">
                <a:solidFill>
                  <a:schemeClr val="tx1"/>
                </a:solidFill>
                <a:latin typeface="+mn-lt"/>
                <a:ea typeface="ヒラギノ角ゴ Pro W3" pitchFamily="-65" charset="-128"/>
                <a:cs typeface="ヒラギノ角ゴ Pro W3" pitchFamily="-65" charset="-128"/>
              </a:defRPr>
            </a:lvl5pPr>
            <a:lvl6pPr marL="2514600" indent="-228600" algn="l" rtl="0" fontAlgn="base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rgbClr val="FF9818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rgbClr val="FF9818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rgbClr val="FF9818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rgbClr val="FF9818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3038" marR="0" lvl="0" indent="-173038" algn="l" defTabSz="914400" rtl="0" eaLnBrk="0" fontAlgn="base" latinLnBrk="0" hangingPunct="0">
              <a:lnSpc>
                <a:spcPct val="100000"/>
              </a:lnSpc>
              <a:spcBef>
                <a:spcPts val="438"/>
              </a:spcBef>
              <a:spcAft>
                <a:spcPct val="0"/>
              </a:spcAft>
              <a:buClr>
                <a:srgbClr val="2D8EC1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>If a large number of inputs is identified, it is important to limit the analysis to a small set of important (key)inputs.</a:t>
            </a:r>
          </a:p>
          <a:p>
            <a:pPr marL="173038" marR="0" lvl="0" indent="-173038" algn="l" defTabSz="914400" rtl="0" eaLnBrk="0" fontAlgn="base" latinLnBrk="0" hangingPunct="0">
              <a:lnSpc>
                <a:spcPct val="100000"/>
              </a:lnSpc>
              <a:spcBef>
                <a:spcPts val="438"/>
              </a:spcBef>
              <a:spcAft>
                <a:spcPct val="0"/>
              </a:spcAft>
              <a:buClr>
                <a:srgbClr val="2D8EC1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>Tools include: Cause &amp; effect matrix, screening (DOE), FMEA</a:t>
            </a:r>
          </a:p>
        </p:txBody>
      </p:sp>
    </p:spTree>
    <p:extLst>
      <p:ext uri="{BB962C8B-B14F-4D97-AF65-F5344CB8AC3E}">
        <p14:creationId xmlns:p14="http://schemas.microsoft.com/office/powerpoint/2010/main" val="3882652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ANALYZE</a:t>
            </a:r>
            <a:br>
              <a:rPr lang="en-GB" noProof="0" dirty="0"/>
            </a:br>
            <a:r>
              <a:rPr lang="en-GB" noProof="0" dirty="0"/>
              <a:t>9 – Develop Y=f(X) function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sp>
        <p:nvSpPr>
          <p:cNvPr id="6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Conclusion:  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 bwMode="auto">
          <a:xfrm>
            <a:off x="2771800" y="3501008"/>
            <a:ext cx="37338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3038" indent="-173038" algn="l" rtl="0" eaLnBrk="0" fontAlgn="base" hangingPunct="0">
              <a:spcBef>
                <a:spcPts val="438"/>
              </a:spcBef>
              <a:spcAft>
                <a:spcPct val="0"/>
              </a:spcAft>
              <a:buClr>
                <a:srgbClr val="2D8EC1"/>
              </a:buClr>
              <a:buFont typeface="Arial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charset="-128"/>
              </a:defRPr>
            </a:lvl1pPr>
            <a:lvl2pPr marL="342900" indent="-171450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0092D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514350" indent="-114300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0092D2"/>
              </a:buClr>
              <a:buChar char="•"/>
              <a:defRPr sz="1400">
                <a:solidFill>
                  <a:schemeClr val="tx1"/>
                </a:solidFill>
                <a:latin typeface="+mn-lt"/>
                <a:ea typeface="Geneva" pitchFamily="-1" charset="-128"/>
                <a:cs typeface="Geneva" pitchFamily="-65" charset="-128"/>
              </a:defRPr>
            </a:lvl3pPr>
            <a:lvl4pPr marL="742950" indent="-171450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0092D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Geneva" pitchFamily="-1" charset="-128"/>
                <a:cs typeface="Geneva"/>
              </a:defRPr>
            </a:lvl4pPr>
            <a:lvl5pPr marL="920750" indent="-119063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0092D2"/>
              </a:buClr>
              <a:buChar char="»"/>
              <a:defRPr sz="1400">
                <a:solidFill>
                  <a:schemeClr val="tx1"/>
                </a:solidFill>
                <a:latin typeface="+mn-lt"/>
                <a:ea typeface="ヒラギノ角ゴ Pro W3" pitchFamily="-65" charset="-128"/>
                <a:cs typeface="ヒラギノ角ゴ Pro W3" pitchFamily="-65" charset="-128"/>
              </a:defRPr>
            </a:lvl5pPr>
            <a:lvl6pPr marL="2514600" indent="-228600" algn="l" rtl="0" fontAlgn="base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rgbClr val="FF9818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rgbClr val="FF9818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rgbClr val="FF9818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rgbClr val="FF9818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3038" marR="0" lvl="0" indent="-173038" algn="l" defTabSz="914400" rtl="0" eaLnBrk="0" fontAlgn="base" latinLnBrk="0" hangingPunct="0">
              <a:lnSpc>
                <a:spcPct val="100000"/>
              </a:lnSpc>
              <a:spcBef>
                <a:spcPts val="438"/>
              </a:spcBef>
              <a:spcAft>
                <a:spcPct val="0"/>
              </a:spcAft>
              <a:buClr>
                <a:srgbClr val="2D8EC1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>Tools: Anova, Regression, DOE, simulation, etc</a:t>
            </a:r>
            <a:endParaRPr kumimoji="0" lang="en-US" sz="12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9806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ANALYZE</a:t>
            </a:r>
            <a:br>
              <a:rPr lang="en-GB" noProof="0" dirty="0"/>
            </a:br>
            <a:r>
              <a:rPr lang="en-GB" noProof="0" dirty="0"/>
              <a:t>Assessment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Self Assessment</a:t>
            </a:r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r>
              <a:rPr lang="en-GB" noProof="0" dirty="0"/>
              <a:t>LSSA Assessor Feedback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13452"/>
              </p:ext>
            </p:extLst>
          </p:nvPr>
        </p:nvGraphicFramePr>
        <p:xfrm>
          <a:off x="845343" y="1844824"/>
          <a:ext cx="7670802" cy="1914525"/>
        </p:xfrm>
        <a:graphic>
          <a:graphicData uri="http://schemas.openxmlformats.org/drawingml/2006/table">
            <a:tbl>
              <a:tblPr/>
              <a:tblGrid>
                <a:gridCol w="622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5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Missing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Incorrect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 rowSpan="8"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 dirty="0" err="1">
                          <a:effectLst/>
                          <a:latin typeface="Verdana" panose="020B0604030504040204" pitchFamily="34" charset="0"/>
                        </a:rPr>
                        <a:t>Analyze</a:t>
                      </a:r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Process has been mapped in detail (e.g. Process Flow / VSM Current State).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Potential factors</a:t>
                      </a:r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of influence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have been determined.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Cause</a:t>
                      </a:r>
                      <a:r>
                        <a:rPr lang="en-US" sz="10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&amp; Effect / FEMA have 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been used to</a:t>
                      </a:r>
                      <a:r>
                        <a:rPr lang="en-US" sz="10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identify factors with highest influence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Hypothesis for root cause has been defined properly.</a:t>
                      </a:r>
                      <a:r>
                        <a:rPr lang="en-US" sz="10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endParaRPr lang="en-US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Input</a:t>
                      </a:r>
                      <a:r>
                        <a:rPr lang="en-US" sz="10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data has been collected and analyzed correctly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Graphical and statistical techniques have been applied to investigate root causes.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Major</a:t>
                      </a:r>
                      <a:r>
                        <a:rPr lang="en-US" sz="10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root causes have been identified. </a:t>
                      </a:r>
                      <a:endParaRPr lang="en-US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Conclusions have demonstrated strong evidence / statistically valid.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2" name="Tabe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250426"/>
              </p:ext>
            </p:extLst>
          </p:nvPr>
        </p:nvGraphicFramePr>
        <p:xfrm>
          <a:off x="827584" y="4581128"/>
          <a:ext cx="7670802" cy="1914525"/>
        </p:xfrm>
        <a:graphic>
          <a:graphicData uri="http://schemas.openxmlformats.org/drawingml/2006/table">
            <a:tbl>
              <a:tblPr/>
              <a:tblGrid>
                <a:gridCol w="622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5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Missing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Incorrect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 rowSpan="8"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 dirty="0" err="1">
                          <a:effectLst/>
                          <a:latin typeface="Verdana" panose="020B0604030504040204" pitchFamily="34" charset="0"/>
                        </a:rPr>
                        <a:t>Analyze</a:t>
                      </a:r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Process has been mapped in detail (e.g. Process Flow / VSM Current State).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Potential factors</a:t>
                      </a:r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of influence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have been determined.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Cause</a:t>
                      </a:r>
                      <a:r>
                        <a:rPr lang="en-US" sz="10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&amp; Effect / FEMA have 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been used to</a:t>
                      </a:r>
                      <a:r>
                        <a:rPr lang="en-US" sz="10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identify factors with highest influence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Hypothesis for root cause has been defined properly.</a:t>
                      </a:r>
                      <a:r>
                        <a:rPr lang="en-US" sz="10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endParaRPr lang="en-US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Input</a:t>
                      </a:r>
                      <a:r>
                        <a:rPr lang="en-US" sz="10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data has been collected and analyzed correctly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Graphical and statistical techniques have been applied to investigate root causes.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Major</a:t>
                      </a:r>
                      <a:r>
                        <a:rPr lang="en-US" sz="10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root causes have been identified. </a:t>
                      </a:r>
                      <a:endParaRPr lang="en-US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Conclusions have demonstrated strong evidence / statistically valid.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701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IMPROVE</a:t>
            </a:r>
            <a:br>
              <a:rPr lang="en-GB" noProof="0" dirty="0"/>
            </a:br>
            <a:r>
              <a:rPr lang="en-GB" noProof="0" dirty="0"/>
              <a:t>10 – Determine optimum settings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sp>
        <p:nvSpPr>
          <p:cNvPr id="6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Conclusion:  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 bwMode="auto">
          <a:xfrm>
            <a:off x="3048744" y="3585518"/>
            <a:ext cx="1883296" cy="347538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3038" indent="-173038" algn="l" rtl="0" eaLnBrk="0" fontAlgn="base" hangingPunct="0">
              <a:spcBef>
                <a:spcPts val="438"/>
              </a:spcBef>
              <a:spcAft>
                <a:spcPct val="0"/>
              </a:spcAft>
              <a:buClr>
                <a:srgbClr val="2D8EC1"/>
              </a:buClr>
              <a:buFont typeface="Arial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charset="-128"/>
              </a:defRPr>
            </a:lvl1pPr>
            <a:lvl2pPr marL="342900" indent="-171450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0092D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514350" indent="-114300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0092D2"/>
              </a:buClr>
              <a:buChar char="•"/>
              <a:defRPr sz="1400">
                <a:solidFill>
                  <a:schemeClr val="tx1"/>
                </a:solidFill>
                <a:latin typeface="+mn-lt"/>
                <a:ea typeface="Geneva" pitchFamily="-1" charset="-128"/>
                <a:cs typeface="Geneva" pitchFamily="-65" charset="-128"/>
              </a:defRPr>
            </a:lvl3pPr>
            <a:lvl4pPr marL="742950" indent="-171450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0092D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Geneva" pitchFamily="-1" charset="-128"/>
                <a:cs typeface="Geneva"/>
              </a:defRPr>
            </a:lvl4pPr>
            <a:lvl5pPr marL="920750" indent="-119063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0092D2"/>
              </a:buClr>
              <a:buChar char="»"/>
              <a:defRPr sz="1400">
                <a:solidFill>
                  <a:schemeClr val="tx1"/>
                </a:solidFill>
                <a:latin typeface="+mn-lt"/>
                <a:ea typeface="ヒラギノ角ゴ Pro W3" pitchFamily="-65" charset="-128"/>
                <a:cs typeface="ヒラギノ角ゴ Pro W3" pitchFamily="-65" charset="-128"/>
              </a:defRPr>
            </a:lvl5pPr>
            <a:lvl6pPr marL="2514600" indent="-228600" algn="l" rtl="0" fontAlgn="base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rgbClr val="FF9818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rgbClr val="FF9818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rgbClr val="FF9818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rgbClr val="FF9818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3038" marR="0" lvl="0" indent="-173038" algn="l" defTabSz="914400" rtl="0" eaLnBrk="0" fontAlgn="base" latinLnBrk="0" hangingPunct="0">
              <a:lnSpc>
                <a:spcPct val="100000"/>
              </a:lnSpc>
              <a:spcBef>
                <a:spcPts val="438"/>
              </a:spcBef>
              <a:spcAft>
                <a:spcPct val="0"/>
              </a:spcAft>
              <a:buClr>
                <a:srgbClr val="2D8EC1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>DOE, simulation, etc</a:t>
            </a:r>
            <a:endParaRPr kumimoji="0" lang="en-US" sz="12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6387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DMAIC</a:t>
            </a:r>
            <a:br>
              <a:rPr lang="en-GB" noProof="0" dirty="0"/>
            </a:br>
            <a:r>
              <a:rPr lang="en-GB" noProof="0" dirty="0"/>
              <a:t>Introduction for this template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  <a:prstDash val="sysDash"/>
          </a:ln>
        </p:spPr>
        <p:txBody>
          <a:bodyPr/>
          <a:lstStyle/>
          <a:p>
            <a:pPr marL="173038" lvl="0" indent="-173038" eaLnBrk="0" hangingPunct="0">
              <a:spcBef>
                <a:spcPts val="438"/>
              </a:spcBef>
              <a:buClr>
                <a:srgbClr val="2D8EC1"/>
              </a:buClr>
            </a:pPr>
            <a:r>
              <a:rPr lang="en-GB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Objectives of this presentation: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2D8EC1"/>
              </a:buClr>
            </a:pPr>
            <a:r>
              <a:rPr lang="en-GB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 </a:t>
            </a:r>
          </a:p>
          <a:p>
            <a:pPr marL="911225" lvl="3" indent="-342900" eaLnBrk="0" hangingPunct="0">
              <a:spcBef>
                <a:spcPts val="25"/>
              </a:spcBef>
              <a:buClr>
                <a:srgbClr val="333399"/>
              </a:buClr>
              <a:buSzTx/>
              <a:buFontTx/>
              <a:buAutoNum type="arabicPeriod"/>
            </a:pPr>
            <a:r>
              <a:rPr lang="en-GB" i="1" kern="0" dirty="0">
                <a:solidFill>
                  <a:srgbClr val="000000"/>
                </a:solidFill>
                <a:latin typeface="Arial"/>
                <a:ea typeface="Geneva"/>
                <a:cs typeface="Times" pitchFamily="18" charset="0"/>
              </a:rPr>
              <a:t>Certification by LSSA</a:t>
            </a:r>
          </a:p>
          <a:p>
            <a:pPr marL="911225" lvl="3" indent="-342900" eaLnBrk="0" hangingPunct="0">
              <a:spcBef>
                <a:spcPts val="25"/>
              </a:spcBef>
              <a:buClr>
                <a:srgbClr val="333399"/>
              </a:buClr>
              <a:buSzTx/>
              <a:buFontTx/>
              <a:buAutoNum type="arabicPeriod"/>
            </a:pPr>
            <a:r>
              <a:rPr lang="en-GB" i="1" kern="0" dirty="0">
                <a:solidFill>
                  <a:srgbClr val="000000"/>
                </a:solidFill>
                <a:latin typeface="Arial"/>
                <a:ea typeface="Geneva"/>
                <a:cs typeface="Times" pitchFamily="18" charset="0"/>
              </a:rPr>
              <a:t>Project summary for your organization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2D8EC1"/>
              </a:buClr>
              <a:buFontTx/>
              <a:buChar char="•"/>
            </a:pPr>
            <a:endParaRPr lang="en-GB" sz="1400" i="1" kern="0" dirty="0">
              <a:solidFill>
                <a:srgbClr val="000000"/>
              </a:solidFill>
              <a:latin typeface="Arial"/>
              <a:ea typeface="ＭＳ Ｐゴシック" pitchFamily="34" charset="-128"/>
              <a:cs typeface="Times" pitchFamily="18" charset="0"/>
            </a:endParaRPr>
          </a:p>
          <a:p>
            <a:pPr marL="173038" lvl="0" indent="-173038" eaLnBrk="0" hangingPunct="0">
              <a:spcBef>
                <a:spcPts val="438"/>
              </a:spcBef>
              <a:buClr>
                <a:srgbClr val="2D8EC1"/>
              </a:buClr>
              <a:buFontTx/>
              <a:buChar char="•"/>
            </a:pPr>
            <a:endParaRPr lang="en-GB" sz="1400" i="1" kern="0" dirty="0">
              <a:solidFill>
                <a:srgbClr val="000000"/>
              </a:solidFill>
              <a:latin typeface="Arial"/>
              <a:ea typeface="ＭＳ Ｐゴシック" pitchFamily="34" charset="-128"/>
              <a:cs typeface="Times" pitchFamily="18" charset="0"/>
            </a:endParaRPr>
          </a:p>
          <a:p>
            <a:pPr marL="173038" lvl="0" indent="-173038" eaLnBrk="0" hangingPunct="0">
              <a:spcBef>
                <a:spcPts val="438"/>
              </a:spcBef>
              <a:buClr>
                <a:srgbClr val="2D8EC1"/>
              </a:buClr>
            </a:pPr>
            <a:r>
              <a:rPr lang="en-GB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Guidelines: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2D8EC1"/>
              </a:buClr>
            </a:pPr>
            <a:endParaRPr lang="en-GB" sz="1400" i="1" kern="0" dirty="0">
              <a:solidFill>
                <a:srgbClr val="000000"/>
              </a:solidFill>
              <a:latin typeface="Arial"/>
              <a:ea typeface="ＭＳ Ｐゴシック" pitchFamily="34" charset="-128"/>
              <a:cs typeface="Times" pitchFamily="18" charset="0"/>
            </a:endParaRPr>
          </a:p>
          <a:p>
            <a:pPr marL="173038" lvl="0" indent="-173038" eaLnBrk="0" hangingPunct="0">
              <a:spcBef>
                <a:spcPts val="438"/>
              </a:spcBef>
              <a:buClr>
                <a:srgbClr val="333399"/>
              </a:buClr>
              <a:buFontTx/>
              <a:buChar char="•"/>
            </a:pPr>
            <a:r>
              <a:rPr lang="en-GB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Methodology and logic understandable, for a Lean Six Sigma trained external colleague  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333399"/>
              </a:buClr>
              <a:buFontTx/>
              <a:buChar char="•"/>
            </a:pPr>
            <a:r>
              <a:rPr lang="en-GB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Clear conclusions on each sheet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333399"/>
              </a:buClr>
              <a:buFontTx/>
              <a:buChar char="•"/>
            </a:pPr>
            <a:r>
              <a:rPr lang="en-GB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Target for certification is max. 25 sheets (no limit for internal use)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333399"/>
              </a:buClr>
              <a:buFontTx/>
              <a:buChar char="•"/>
            </a:pPr>
            <a:r>
              <a:rPr lang="en-GB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No back-up sheets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333399"/>
              </a:buClr>
              <a:buFontTx/>
              <a:buChar char="•"/>
            </a:pPr>
            <a:r>
              <a:rPr lang="en-GB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Delete the (Italic) notes for the user, upon need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333399"/>
              </a:buClr>
              <a:buFontTx/>
              <a:buChar char="•"/>
            </a:pPr>
            <a:r>
              <a:rPr lang="en-GB" sz="1400" i="1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Times" pitchFamily="18" charset="0"/>
              </a:rPr>
              <a:t>Delete this slide before handing in.</a:t>
            </a:r>
          </a:p>
          <a:p>
            <a:pPr marL="173038" lvl="0" indent="-173038" eaLnBrk="0" hangingPunct="0">
              <a:spcBef>
                <a:spcPts val="438"/>
              </a:spcBef>
              <a:buClr>
                <a:srgbClr val="2D8EC1"/>
              </a:buClr>
              <a:buFontTx/>
              <a:buChar char="•"/>
            </a:pPr>
            <a:endParaRPr lang="en-GB" sz="1800" i="1" kern="0" dirty="0">
              <a:solidFill>
                <a:srgbClr val="000000"/>
              </a:solidFill>
              <a:latin typeface="Arial"/>
              <a:ea typeface="ＭＳ Ｐゴシック" pitchFamily="34" charset="-128"/>
              <a:cs typeface="Times" pitchFamily="18" charset="0"/>
            </a:endParaRPr>
          </a:p>
          <a:p>
            <a:pPr marL="173038" lvl="0" indent="-173038" eaLnBrk="0" hangingPunct="0">
              <a:spcBef>
                <a:spcPts val="438"/>
              </a:spcBef>
              <a:buClr>
                <a:srgbClr val="2D8EC1"/>
              </a:buClr>
              <a:buFontTx/>
              <a:buChar char="•"/>
            </a:pPr>
            <a:endParaRPr lang="en-GB" sz="1800" i="1" kern="0" dirty="0">
              <a:solidFill>
                <a:srgbClr val="000000"/>
              </a:solidFill>
              <a:latin typeface="Arial"/>
              <a:ea typeface="ＭＳ Ｐゴシック" pitchFamily="34" charset="-128"/>
              <a:cs typeface="Times" pitchFamily="18" charset="0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669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IMPROVE</a:t>
            </a:r>
            <a:br>
              <a:rPr lang="en-GB" noProof="0" dirty="0"/>
            </a:br>
            <a:r>
              <a:rPr lang="en-GB" noProof="0" dirty="0"/>
              <a:t>11 – Implement proposed improvement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sp>
        <p:nvSpPr>
          <p:cNvPr id="6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Conclusion:  </a:t>
            </a: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2267744" y="2924944"/>
            <a:ext cx="3240360" cy="276999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Show a list of implemented improvements </a:t>
            </a:r>
          </a:p>
        </p:txBody>
      </p:sp>
    </p:spTree>
    <p:extLst>
      <p:ext uri="{BB962C8B-B14F-4D97-AF65-F5344CB8AC3E}">
        <p14:creationId xmlns:p14="http://schemas.microsoft.com/office/powerpoint/2010/main" val="346706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IMPROVE</a:t>
            </a:r>
            <a:br>
              <a:rPr lang="en-GB" noProof="0" dirty="0"/>
            </a:br>
            <a:r>
              <a:rPr lang="en-GB" noProof="0" dirty="0"/>
              <a:t>12 – Validate proposed improvement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sp>
        <p:nvSpPr>
          <p:cNvPr id="6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Conclusion:  </a:t>
            </a: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1703784" y="2863969"/>
            <a:ext cx="6324600" cy="276999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Show the verification  run compared to baseline that the Define conditions will be met.</a:t>
            </a:r>
          </a:p>
        </p:txBody>
      </p:sp>
    </p:spTree>
    <p:extLst>
      <p:ext uri="{BB962C8B-B14F-4D97-AF65-F5344CB8AC3E}">
        <p14:creationId xmlns:p14="http://schemas.microsoft.com/office/powerpoint/2010/main" val="2167209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725" y="238125"/>
            <a:ext cx="6478588" cy="600075"/>
          </a:xfrm>
        </p:spPr>
        <p:txBody>
          <a:bodyPr/>
          <a:lstStyle/>
          <a:p>
            <a:r>
              <a:rPr lang="en-GB" noProof="0" dirty="0"/>
              <a:t>IMPROVE</a:t>
            </a:r>
            <a:br>
              <a:rPr lang="en-GB" noProof="0" dirty="0"/>
            </a:br>
            <a:r>
              <a:rPr lang="en-GB" noProof="0" dirty="0"/>
              <a:t>Assessment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Self Assessment</a:t>
            </a:r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r>
              <a:rPr lang="en-GB" noProof="0" dirty="0"/>
              <a:t>LSSA Assessor Feedback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548268"/>
              </p:ext>
            </p:extLst>
          </p:nvPr>
        </p:nvGraphicFramePr>
        <p:xfrm>
          <a:off x="845343" y="2132856"/>
          <a:ext cx="7670802" cy="1428750"/>
        </p:xfrm>
        <a:graphic>
          <a:graphicData uri="http://schemas.openxmlformats.org/drawingml/2006/table">
            <a:tbl>
              <a:tblPr/>
              <a:tblGrid>
                <a:gridCol w="622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5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Missing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Incorrect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 rowSpan="5"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Improve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Improved process meets the requirements of the VOC and VOB.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Verdana" panose="020B0604030504040204" pitchFamily="34" charset="0"/>
                        </a:rPr>
                        <a:t>Risks have been assessed (e.g. pFMEA).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Resistance for change has been overcome / Risks have been mitigated.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Internal and external clients have accepted the new process.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Improvements have been proven to be successful. (Capability study if applicable).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301418"/>
              </p:ext>
            </p:extLst>
          </p:nvPr>
        </p:nvGraphicFramePr>
        <p:xfrm>
          <a:off x="842588" y="5024586"/>
          <a:ext cx="7670802" cy="1428750"/>
        </p:xfrm>
        <a:graphic>
          <a:graphicData uri="http://schemas.openxmlformats.org/drawingml/2006/table">
            <a:tbl>
              <a:tblPr/>
              <a:tblGrid>
                <a:gridCol w="622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5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Missing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Incorrect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 rowSpan="5"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Improve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Improved process meets the requirements of the VOC and VOB.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Verdana" panose="020B0604030504040204" pitchFamily="34" charset="0"/>
                        </a:rPr>
                        <a:t>Risks have been assessed (e.g. pFMEA).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Verdana" panose="020B0604030504040204" pitchFamily="34" charset="0"/>
                        </a:rPr>
                        <a:t>Resistance for change has been overcome / Risks have been mitigated.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Internal and external clients have accepted the new process.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Verdana" panose="020B0604030504040204" pitchFamily="34" charset="0"/>
                        </a:rPr>
                        <a:t>Improvements have been proven to be successful. (Capability study if applicable).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255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CONTROL</a:t>
            </a:r>
            <a:br>
              <a:rPr lang="en-GB" noProof="0" dirty="0"/>
            </a:br>
            <a:r>
              <a:rPr lang="en-GB" noProof="0" dirty="0"/>
              <a:t>13 – Implement control strategy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altLang="nl-NL" noProof="0" dirty="0"/>
              <a:t>Open actions</a:t>
            </a:r>
          </a:p>
          <a:p>
            <a:pPr lvl="1"/>
            <a:r>
              <a:rPr lang="en-GB" altLang="nl-NL" noProof="0" dirty="0"/>
              <a:t>….</a:t>
            </a:r>
          </a:p>
          <a:p>
            <a:pPr lvl="1"/>
            <a:r>
              <a:rPr lang="en-GB" altLang="nl-NL" noProof="0" dirty="0"/>
              <a:t>….</a:t>
            </a:r>
          </a:p>
          <a:p>
            <a:pPr lvl="0"/>
            <a:endParaRPr lang="en-GB" altLang="nl-NL" noProof="0" dirty="0"/>
          </a:p>
          <a:p>
            <a:pPr lvl="0"/>
            <a:r>
              <a:rPr lang="en-GB" altLang="nl-NL" noProof="0" dirty="0"/>
              <a:t>Documentation  </a:t>
            </a:r>
          </a:p>
          <a:p>
            <a:pPr lvl="1"/>
            <a:r>
              <a:rPr lang="en-GB" altLang="nl-NL" noProof="0" dirty="0"/>
              <a:t>Component drawings</a:t>
            </a:r>
          </a:p>
          <a:p>
            <a:pPr lvl="1"/>
            <a:r>
              <a:rPr lang="en-GB" altLang="nl-NL" noProof="0" dirty="0"/>
              <a:t>Manufacturing specifications</a:t>
            </a:r>
          </a:p>
          <a:p>
            <a:pPr lvl="1"/>
            <a:r>
              <a:rPr lang="en-GB" altLang="nl-NL" noProof="0" dirty="0"/>
              <a:t>Control plan</a:t>
            </a:r>
          </a:p>
          <a:p>
            <a:pPr lvl="1"/>
            <a:r>
              <a:rPr lang="en-GB" altLang="nl-NL" noProof="0" dirty="0"/>
              <a:t>Engineering reports</a:t>
            </a:r>
          </a:p>
          <a:p>
            <a:pPr lvl="1"/>
            <a:r>
              <a:rPr lang="en-GB" altLang="nl-NL" noProof="0" dirty="0"/>
              <a:t>FMEA</a:t>
            </a:r>
          </a:p>
          <a:p>
            <a:pPr lvl="1"/>
            <a:r>
              <a:rPr lang="en-GB" altLang="nl-NL" noProof="0" dirty="0"/>
              <a:t>….</a:t>
            </a:r>
          </a:p>
          <a:p>
            <a:pPr lvl="1"/>
            <a:endParaRPr lang="en-GB" altLang="nl-NL" noProof="0" dirty="0"/>
          </a:p>
          <a:p>
            <a:pPr lvl="0"/>
            <a:r>
              <a:rPr lang="en-GB" altLang="nl-NL" noProof="0" dirty="0"/>
              <a:t>Roles &amp; responsibilities</a:t>
            </a:r>
          </a:p>
          <a:p>
            <a:pPr lvl="1"/>
            <a:r>
              <a:rPr lang="en-GB" altLang="nl-NL" noProof="0" dirty="0"/>
              <a:t>….</a:t>
            </a:r>
          </a:p>
          <a:p>
            <a:endParaRPr lang="en-GB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3564000" y="2636912"/>
            <a:ext cx="5184000" cy="276999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How is assured that all information is well documented for future success</a:t>
            </a: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3564000" y="4952201"/>
            <a:ext cx="5184000" cy="276999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What are the key roles &amp; responsibilities to assure continued success</a:t>
            </a: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3564000" y="1412776"/>
            <a:ext cx="5184000" cy="276999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Actions and owners necessary to finish </a:t>
            </a:r>
            <a:r>
              <a:rPr kumimoji="0" lang="en-US" sz="1200" b="0" i="1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this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 project</a:t>
            </a:r>
          </a:p>
        </p:txBody>
      </p:sp>
    </p:spTree>
    <p:extLst>
      <p:ext uri="{BB962C8B-B14F-4D97-AF65-F5344CB8AC3E}">
        <p14:creationId xmlns:p14="http://schemas.microsoft.com/office/powerpoint/2010/main" val="34013517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CONTROL</a:t>
            </a:r>
            <a:br>
              <a:rPr lang="en-GB" noProof="0"/>
            </a:br>
            <a:r>
              <a:rPr lang="en-GB" noProof="0"/>
              <a:t>14 – Close out project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nl-NL" noProof="0"/>
              <a:t>Conclusions </a:t>
            </a:r>
          </a:p>
          <a:p>
            <a:pPr lvl="1"/>
            <a:r>
              <a:rPr lang="en-GB" noProof="0"/>
              <a:t>….</a:t>
            </a:r>
          </a:p>
          <a:p>
            <a:pPr lvl="2"/>
            <a:endParaRPr lang="en-GB" altLang="nl-NL" noProof="0"/>
          </a:p>
          <a:p>
            <a:pPr lvl="0"/>
            <a:endParaRPr lang="en-GB" altLang="nl-NL" noProof="0"/>
          </a:p>
          <a:p>
            <a:pPr lvl="0"/>
            <a:r>
              <a:rPr lang="en-GB" altLang="nl-NL" noProof="0"/>
              <a:t>Recommendations</a:t>
            </a:r>
          </a:p>
          <a:p>
            <a:pPr lvl="1"/>
            <a:r>
              <a:rPr lang="en-GB" noProof="0"/>
              <a:t>….</a:t>
            </a:r>
          </a:p>
          <a:p>
            <a:pPr lvl="1"/>
            <a:r>
              <a:rPr lang="en-GB" noProof="0"/>
              <a:t>….</a:t>
            </a:r>
          </a:p>
          <a:p>
            <a:pPr lvl="1"/>
            <a:endParaRPr lang="en-GB" noProof="0"/>
          </a:p>
          <a:p>
            <a:pPr lvl="0"/>
            <a:endParaRPr lang="en-GB" altLang="nl-NL" noProof="0"/>
          </a:p>
          <a:p>
            <a:r>
              <a:rPr lang="en-GB" altLang="nl-NL" noProof="0"/>
              <a:t>Lessons learned</a:t>
            </a:r>
          </a:p>
          <a:p>
            <a:pPr lvl="1"/>
            <a:r>
              <a:rPr lang="en-GB" noProof="0"/>
              <a:t>….</a:t>
            </a:r>
          </a:p>
          <a:p>
            <a:pPr lvl="1"/>
            <a:r>
              <a:rPr lang="en-GB" noProof="0"/>
              <a:t>….</a:t>
            </a:r>
            <a:endParaRPr lang="en-GB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3131840" y="2780928"/>
            <a:ext cx="2971800" cy="276999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For follow-up, next steps, or next projects</a:t>
            </a: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3131840" y="4365104"/>
            <a:ext cx="1905000" cy="276999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For colleagues, others</a:t>
            </a: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3131840" y="1412776"/>
            <a:ext cx="4343400" cy="276999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Relate this to the project objective, targets and deliverables</a:t>
            </a:r>
          </a:p>
        </p:txBody>
      </p:sp>
    </p:spTree>
    <p:extLst>
      <p:ext uri="{BB962C8B-B14F-4D97-AF65-F5344CB8AC3E}">
        <p14:creationId xmlns:p14="http://schemas.microsoft.com/office/powerpoint/2010/main" val="3226327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CONTROL</a:t>
            </a:r>
            <a:br>
              <a:rPr lang="en-GB" noProof="0" dirty="0"/>
            </a:br>
            <a:r>
              <a:rPr lang="en-GB" noProof="0" dirty="0"/>
              <a:t>14 – Close out project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The realized benefits of this projects are:</a:t>
            </a:r>
          </a:p>
          <a:p>
            <a:pPr lvl="1"/>
            <a:endParaRPr lang="en-GB" noProof="0" dirty="0"/>
          </a:p>
          <a:p>
            <a:pPr lvl="1"/>
            <a:endParaRPr lang="en-GB" noProof="0" dirty="0"/>
          </a:p>
          <a:p>
            <a:endParaRPr lang="en-GB" noProof="0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87160" y="5091896"/>
            <a:ext cx="2401431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</a:rPr>
              <a:t>Controller:</a:t>
            </a:r>
          </a:p>
          <a:p>
            <a:pPr defTabSz="762000" eaLnBrk="0" hangingPunct="0"/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</a:rPr>
              <a:t>Date, Name &amp; Signature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197343" y="5091896"/>
            <a:ext cx="5548521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r>
              <a:rPr lang="en-GB" sz="1600" dirty="0"/>
              <a:t>-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89760" y="4265528"/>
            <a:ext cx="2401431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</a:rPr>
              <a:t>Champion:</a:t>
            </a:r>
          </a:p>
          <a:p>
            <a:pPr defTabSz="762000" eaLnBrk="0" hangingPunct="0"/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</a:rPr>
              <a:t>Date, Name &amp; Signature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199943" y="4265528"/>
            <a:ext cx="5548521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r>
              <a:rPr lang="en-GB" sz="1600" dirty="0"/>
              <a:t>-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81008" y="5921712"/>
            <a:ext cx="2401431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</a:rPr>
              <a:t>LSSA Assessor:</a:t>
            </a:r>
          </a:p>
          <a:p>
            <a:pPr defTabSz="762000" eaLnBrk="0" hangingPunct="0"/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</a:rPr>
              <a:t>Date, Name &amp; Signature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191191" y="5921712"/>
            <a:ext cx="5548521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r>
              <a:rPr lang="en-GB" sz="1600" dirty="0"/>
              <a:t>-</a:t>
            </a:r>
          </a:p>
        </p:txBody>
      </p:sp>
      <p:sp>
        <p:nvSpPr>
          <p:cNvPr id="12" name="Text Box 35"/>
          <p:cNvSpPr txBox="1">
            <a:spLocks noChangeArrowheads="1"/>
          </p:cNvSpPr>
          <p:nvPr/>
        </p:nvSpPr>
        <p:spPr bwMode="auto">
          <a:xfrm>
            <a:off x="3200400" y="3068960"/>
            <a:ext cx="4191000" cy="276999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Summarize final total savings, average per year </a:t>
            </a:r>
          </a:p>
        </p:txBody>
      </p:sp>
    </p:spTree>
    <p:extLst>
      <p:ext uri="{BB962C8B-B14F-4D97-AF65-F5344CB8AC3E}">
        <p14:creationId xmlns:p14="http://schemas.microsoft.com/office/powerpoint/2010/main" val="15360781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CONTROL</a:t>
            </a:r>
            <a:br>
              <a:rPr lang="en-GB" noProof="0" dirty="0"/>
            </a:br>
            <a:r>
              <a:rPr lang="en-GB" noProof="0" dirty="0"/>
              <a:t>Assessment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Self Assessment</a:t>
            </a:r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r>
              <a:rPr lang="en-GB" noProof="0" dirty="0"/>
              <a:t>LSSA Assessor Feedback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740453"/>
              </p:ext>
            </p:extLst>
          </p:nvPr>
        </p:nvGraphicFramePr>
        <p:xfrm>
          <a:off x="845343" y="1484784"/>
          <a:ext cx="7670802" cy="1914525"/>
        </p:xfrm>
        <a:graphic>
          <a:graphicData uri="http://schemas.openxmlformats.org/drawingml/2006/table">
            <a:tbl>
              <a:tblPr/>
              <a:tblGrid>
                <a:gridCol w="622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5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Missing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Incorrect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 rowSpan="8"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Control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Evidence of 'In-Control situation' is available and sufficient.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Improvements have proven to be sustainable.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Measures have been put in place to monitor process performance.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Documentation has been updated (</a:t>
                      </a:r>
                      <a:r>
                        <a:rPr lang="en-US" sz="1000" b="0" i="0" u="none" strike="noStrike" dirty="0" err="1">
                          <a:effectLst/>
                          <a:latin typeface="Verdana" panose="020B0604030504040204" pitchFamily="34" charset="0"/>
                        </a:rPr>
                        <a:t>pFMEA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, Control Plan, SOPs).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Training has been performed for the new process.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Project report has been completed. Lessons learned have been communicated.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Champion has been involved and signed the project.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pPr algn="l" fontAlgn="ctr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Controller signed that project savings / benefits have been achieved.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697692"/>
              </p:ext>
            </p:extLst>
          </p:nvPr>
        </p:nvGraphicFramePr>
        <p:xfrm>
          <a:off x="899592" y="4581128"/>
          <a:ext cx="7670802" cy="1914525"/>
        </p:xfrm>
        <a:graphic>
          <a:graphicData uri="http://schemas.openxmlformats.org/drawingml/2006/table">
            <a:tbl>
              <a:tblPr/>
              <a:tblGrid>
                <a:gridCol w="622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5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Missing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Incorrect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 rowSpan="8"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Control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Evidence of 'In-Control situation' is available and sufficient.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Improvements have proven to be sustainable.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Measures have been put in place to monitor process performance.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Documentation has been updated (</a:t>
                      </a:r>
                      <a:r>
                        <a:rPr lang="en-US" sz="1000" b="0" i="0" u="none" strike="noStrike" dirty="0" err="1">
                          <a:effectLst/>
                          <a:latin typeface="Verdana" panose="020B0604030504040204" pitchFamily="34" charset="0"/>
                        </a:rPr>
                        <a:t>pFMEA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, Control Plan, SOPs).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Training has been performed for the new process.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Project report has been completed. Lessons learned have been communicated.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Champion has been involved and signed the project.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pPr algn="l" fontAlgn="ctr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Controller signed that project savings / benefits have been achieved.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5594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7660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DMAIC</a:t>
            </a:r>
            <a:br>
              <a:rPr lang="en-GB" noProof="0" dirty="0"/>
            </a:br>
            <a:r>
              <a:rPr lang="en-GB" noProof="0" dirty="0"/>
              <a:t>Process improvement roadmap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DMAIC roadmap</a:t>
            </a:r>
          </a:p>
          <a:p>
            <a:pPr lvl="1"/>
            <a:endParaRPr lang="en-GB" noProof="0" dirty="0"/>
          </a:p>
          <a:p>
            <a:pPr lvl="1"/>
            <a:r>
              <a:rPr lang="en-GB" noProof="0" dirty="0"/>
              <a:t>Define	1	Define and Scope project</a:t>
            </a:r>
          </a:p>
          <a:p>
            <a:pPr marL="179387" lvl="1" indent="0">
              <a:buNone/>
            </a:pPr>
            <a:r>
              <a:rPr lang="en-GB" noProof="0" dirty="0"/>
              <a:t>		2	Define defect and CTQs</a:t>
            </a:r>
          </a:p>
          <a:p>
            <a:pPr marL="179387" lvl="1" indent="0">
              <a:buNone/>
            </a:pPr>
            <a:r>
              <a:rPr lang="en-GB" noProof="0" dirty="0"/>
              <a:t>		3	Plan and document project</a:t>
            </a:r>
          </a:p>
          <a:p>
            <a:pPr lvl="1"/>
            <a:r>
              <a:rPr lang="en-GB" noProof="0" dirty="0"/>
              <a:t>Measure	4	Evaluate measurement system</a:t>
            </a:r>
          </a:p>
          <a:p>
            <a:pPr marL="179387" lvl="1" indent="0">
              <a:buNone/>
            </a:pPr>
            <a:r>
              <a:rPr lang="en-GB" noProof="0" dirty="0"/>
              <a:t>		5	Establish baseline</a:t>
            </a:r>
          </a:p>
          <a:p>
            <a:pPr marL="179387" lvl="1" indent="0">
              <a:buNone/>
            </a:pPr>
            <a:r>
              <a:rPr lang="en-GB" noProof="0" dirty="0"/>
              <a:t>		6	Set improvement goals</a:t>
            </a:r>
          </a:p>
          <a:p>
            <a:pPr lvl="1"/>
            <a:r>
              <a:rPr lang="en-GB" noProof="0" dirty="0" err="1"/>
              <a:t>Analyze</a:t>
            </a:r>
            <a:r>
              <a:rPr lang="en-GB" noProof="0" dirty="0"/>
              <a:t>	7	Map process and identify inputs</a:t>
            </a:r>
          </a:p>
          <a:p>
            <a:pPr marL="179387" lvl="1" indent="0">
              <a:buNone/>
            </a:pPr>
            <a:r>
              <a:rPr lang="en-GB" noProof="0" dirty="0"/>
              <a:t>		8	Isolate key inputs</a:t>
            </a:r>
          </a:p>
          <a:p>
            <a:pPr marL="179387" lvl="1" indent="0">
              <a:buNone/>
            </a:pPr>
            <a:r>
              <a:rPr lang="en-GB" noProof="0" dirty="0"/>
              <a:t>		9	Develop Y=f(X) function</a:t>
            </a:r>
          </a:p>
          <a:p>
            <a:pPr lvl="1"/>
            <a:r>
              <a:rPr lang="en-GB" noProof="0" dirty="0"/>
              <a:t>Improve	10	Determine optimum settings</a:t>
            </a:r>
          </a:p>
          <a:p>
            <a:pPr marL="179387" lvl="1" indent="0">
              <a:buNone/>
            </a:pPr>
            <a:r>
              <a:rPr lang="en-GB" noProof="0" dirty="0"/>
              <a:t>		11	Implement proposed improvement</a:t>
            </a:r>
          </a:p>
          <a:p>
            <a:pPr marL="179387" lvl="1" indent="0">
              <a:buNone/>
            </a:pPr>
            <a:r>
              <a:rPr lang="en-GB" noProof="0" dirty="0"/>
              <a:t>		12	Validate proposed improvement</a:t>
            </a:r>
          </a:p>
          <a:p>
            <a:pPr lvl="1"/>
            <a:r>
              <a:rPr lang="en-GB" noProof="0" dirty="0"/>
              <a:t>Control	13	Implement control strategy</a:t>
            </a:r>
          </a:p>
          <a:p>
            <a:pPr marL="179387" lvl="1" indent="0">
              <a:buNone/>
            </a:pPr>
            <a:r>
              <a:rPr lang="en-GB" noProof="0" dirty="0"/>
              <a:t>		14	Close out project</a:t>
            </a:r>
          </a:p>
          <a:p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15256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DEFINE</a:t>
            </a:r>
            <a:br>
              <a:rPr lang="en-GB" noProof="0" dirty="0"/>
            </a:br>
            <a:r>
              <a:rPr lang="en-GB" noProof="0" dirty="0"/>
              <a:t>1 – Define and scope project</a:t>
            </a:r>
          </a:p>
        </p:txBody>
      </p:sp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360000" y="1440000"/>
            <a:ext cx="1800200" cy="354347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Problem Description: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60000" y="5275312"/>
            <a:ext cx="1800200" cy="7459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Objectives: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184152" y="1440000"/>
            <a:ext cx="6708328" cy="3543472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209008" y="5275312"/>
            <a:ext cx="6683472" cy="745976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16" name="TextBox 8"/>
          <p:cNvSpPr txBox="1"/>
          <p:nvPr/>
        </p:nvSpPr>
        <p:spPr>
          <a:xfrm>
            <a:off x="2628900" y="2828835"/>
            <a:ext cx="3886200" cy="138499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en-US" sz="1200" i="1" dirty="0">
                <a:latin typeface="+mj-lt"/>
              </a:rPr>
              <a:t>What is wrong, how does it affect the customer, what is the pain for the organization? Is it a priority, so in line with top-down priorities?</a:t>
            </a:r>
          </a:p>
          <a:p>
            <a:endParaRPr lang="en-US" sz="1200" i="1" dirty="0">
              <a:latin typeface="+mj-lt"/>
            </a:endParaRPr>
          </a:p>
          <a:p>
            <a:endParaRPr lang="en-US" sz="1200" i="1" dirty="0">
              <a:latin typeface="+mj-lt"/>
            </a:endParaRPr>
          </a:p>
          <a:p>
            <a:r>
              <a:rPr lang="en-US" sz="1200" i="1" dirty="0">
                <a:latin typeface="+mj-lt"/>
              </a:rPr>
              <a:t>Add picture or drawing to explain</a:t>
            </a:r>
          </a:p>
          <a:p>
            <a:r>
              <a:rPr lang="en-US" sz="1200" i="1" dirty="0">
                <a:latin typeface="+mj-lt"/>
              </a:rPr>
              <a:t>(If ready, delete this textbox)</a:t>
            </a:r>
          </a:p>
        </p:txBody>
      </p:sp>
      <p:sp>
        <p:nvSpPr>
          <p:cNvPr id="17" name="TextBox 9"/>
          <p:cNvSpPr txBox="1"/>
          <p:nvPr/>
        </p:nvSpPr>
        <p:spPr>
          <a:xfrm>
            <a:off x="2843808" y="5304977"/>
            <a:ext cx="2448272" cy="64633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>
            <a:defPPr>
              <a:defRPr lang="nl-NL"/>
            </a:defPPr>
            <a:lvl1pPr>
              <a:defRPr sz="1200" i="1">
                <a:latin typeface="+mj-lt"/>
                <a:cs typeface="Arial" pitchFamily="34" charset="0"/>
              </a:defRPr>
            </a:lvl1pPr>
            <a:lvl2pPr>
              <a:defRPr sz="2000">
                <a:latin typeface="Times" pitchFamily="18" charset="0"/>
                <a:cs typeface="Arial" pitchFamily="34" charset="0"/>
              </a:defRPr>
            </a:lvl2pPr>
            <a:lvl3pPr>
              <a:defRPr sz="2000">
                <a:latin typeface="Times" pitchFamily="18" charset="0"/>
                <a:cs typeface="Arial" pitchFamily="34" charset="0"/>
              </a:defRPr>
            </a:lvl3pPr>
            <a:lvl4pPr>
              <a:defRPr sz="2000">
                <a:latin typeface="Times" pitchFamily="18" charset="0"/>
                <a:cs typeface="Arial" pitchFamily="34" charset="0"/>
              </a:defRPr>
            </a:lvl4pPr>
            <a:lvl5pPr>
              <a:defRPr sz="2000">
                <a:latin typeface="Times" pitchFamily="18" charset="0"/>
                <a:cs typeface="Arial" pitchFamily="34" charset="0"/>
              </a:defRPr>
            </a:lvl5pPr>
            <a:lvl6pPr>
              <a:defRPr sz="2000">
                <a:latin typeface="Times" pitchFamily="18" charset="0"/>
                <a:cs typeface="Arial" pitchFamily="34" charset="0"/>
              </a:defRPr>
            </a:lvl6pPr>
            <a:lvl7pPr>
              <a:defRPr sz="2000">
                <a:latin typeface="Times" pitchFamily="18" charset="0"/>
                <a:cs typeface="Arial" pitchFamily="34" charset="0"/>
              </a:defRPr>
            </a:lvl7pPr>
            <a:lvl8pPr>
              <a:defRPr sz="2000">
                <a:latin typeface="Times" pitchFamily="18" charset="0"/>
                <a:cs typeface="Arial" pitchFamily="34" charset="0"/>
              </a:defRPr>
            </a:lvl8pPr>
            <a:lvl9pPr>
              <a:defRPr sz="2000">
                <a:latin typeface="Times" pitchFamily="18" charset="0"/>
                <a:cs typeface="Arial" pitchFamily="34" charset="0"/>
              </a:defRPr>
            </a:lvl9pPr>
          </a:lstStyle>
          <a:p>
            <a:r>
              <a:rPr lang="en-US" dirty="0"/>
              <a:t>What do we want to achieve?</a:t>
            </a:r>
          </a:p>
          <a:p>
            <a:r>
              <a:rPr lang="en-US" dirty="0"/>
              <a:t>Helicopter view description.</a:t>
            </a:r>
          </a:p>
          <a:p>
            <a:r>
              <a:rPr lang="en-US" dirty="0"/>
              <a:t>(delete this textbox)</a:t>
            </a:r>
          </a:p>
        </p:txBody>
      </p:sp>
    </p:spTree>
    <p:extLst>
      <p:ext uri="{BB962C8B-B14F-4D97-AF65-F5344CB8AC3E}">
        <p14:creationId xmlns:p14="http://schemas.microsoft.com/office/powerpoint/2010/main" val="3288424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209008" y="2269773"/>
            <a:ext cx="6264696" cy="745976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09008" y="3126770"/>
            <a:ext cx="6264696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209008" y="3923591"/>
            <a:ext cx="6264696" cy="745976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209008" y="5577408"/>
            <a:ext cx="6264696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209008" y="4780588"/>
            <a:ext cx="6264696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209008" y="1412776"/>
            <a:ext cx="6264696" cy="745976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DEFINE</a:t>
            </a:r>
            <a:br>
              <a:rPr lang="en-GB" noProof="0" dirty="0"/>
            </a:br>
            <a:r>
              <a:rPr lang="en-GB" noProof="0" dirty="0"/>
              <a:t>1 – Define and scope project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0000" y="2269773"/>
            <a:ext cx="1800200" cy="7459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In Scope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60000" y="3126770"/>
            <a:ext cx="18002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Out of Scope: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60000" y="3923591"/>
            <a:ext cx="1800200" cy="7459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Deliverables: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60000" y="5577408"/>
            <a:ext cx="18002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Soft Benefits: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60000" y="4780588"/>
            <a:ext cx="18002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Hard Benefits: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60000" y="1412776"/>
            <a:ext cx="1800200" cy="7459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Target:</a:t>
            </a:r>
          </a:p>
        </p:txBody>
      </p:sp>
      <p:sp>
        <p:nvSpPr>
          <p:cNvPr id="23" name="Rectangle 41"/>
          <p:cNvSpPr>
            <a:spLocks noChangeArrowheads="1"/>
          </p:cNvSpPr>
          <p:nvPr/>
        </p:nvSpPr>
        <p:spPr bwMode="auto">
          <a:xfrm>
            <a:off x="2520000" y="1556792"/>
            <a:ext cx="4303712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+mj-lt"/>
                <a:cs typeface="Arial" pitchFamily="34" charset="0"/>
              </a:rPr>
              <a:t>Describe the quantified, measurable result (not the solution!).</a:t>
            </a:r>
          </a:p>
          <a:p>
            <a:r>
              <a:rPr lang="en-US" sz="1200" i="1" dirty="0">
                <a:latin typeface="+mj-lt"/>
                <a:cs typeface="Arial" pitchFamily="34" charset="0"/>
              </a:rPr>
              <a:t>What is the required timing?</a:t>
            </a:r>
          </a:p>
        </p:txBody>
      </p:sp>
      <p:sp>
        <p:nvSpPr>
          <p:cNvPr id="24" name="Rectangle 41"/>
          <p:cNvSpPr>
            <a:spLocks noChangeArrowheads="1"/>
          </p:cNvSpPr>
          <p:nvPr/>
        </p:nvSpPr>
        <p:spPr bwMode="auto">
          <a:xfrm>
            <a:off x="2520000" y="2420888"/>
            <a:ext cx="4303712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+mj-lt"/>
                <a:cs typeface="Arial" pitchFamily="34" charset="0"/>
              </a:rPr>
              <a:t>What are the boundaries of the process to analyze; what are you allowed to change? </a:t>
            </a:r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2520000" y="3238837"/>
            <a:ext cx="4303712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+mj-lt"/>
                <a:cs typeface="Arial" pitchFamily="34" charset="0"/>
              </a:rPr>
              <a:t>What not . . . ? </a:t>
            </a:r>
          </a:p>
        </p:txBody>
      </p:sp>
      <p:sp>
        <p:nvSpPr>
          <p:cNvPr id="27" name="Rectangle 41"/>
          <p:cNvSpPr>
            <a:spLocks noChangeArrowheads="1"/>
          </p:cNvSpPr>
          <p:nvPr/>
        </p:nvSpPr>
        <p:spPr bwMode="auto">
          <a:xfrm>
            <a:off x="2520000" y="3933056"/>
            <a:ext cx="4303712" cy="64633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+mj-lt"/>
                <a:cs typeface="Arial" pitchFamily="34" charset="0"/>
              </a:rPr>
              <a:t>What evidence to put on the table to show that target metrics are met?</a:t>
            </a:r>
          </a:p>
          <a:p>
            <a:r>
              <a:rPr lang="en-US" sz="1200" i="1" dirty="0">
                <a:latin typeface="+mj-lt"/>
                <a:cs typeface="Arial" pitchFamily="34" charset="0"/>
              </a:rPr>
              <a:t>This is the key element in the agreement with the champion</a:t>
            </a:r>
          </a:p>
        </p:txBody>
      </p:sp>
      <p:sp>
        <p:nvSpPr>
          <p:cNvPr id="28" name="Rectangle 41"/>
          <p:cNvSpPr>
            <a:spLocks noChangeArrowheads="1"/>
          </p:cNvSpPr>
          <p:nvPr/>
        </p:nvSpPr>
        <p:spPr bwMode="auto">
          <a:xfrm>
            <a:off x="2520000" y="4800322"/>
            <a:ext cx="4303712" cy="64633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+mj-lt"/>
                <a:cs typeface="Arial" pitchFamily="34" charset="0"/>
              </a:rPr>
              <a:t>Summarize the calculation to show that this is a ‘major cost saving’ or cost avoidance, in </a:t>
            </a:r>
            <a:r>
              <a:rPr lang="en-US" sz="1200" i="1" dirty="0" err="1">
                <a:latin typeface="+mj-lt"/>
                <a:cs typeface="Arial" pitchFamily="34" charset="0"/>
              </a:rPr>
              <a:t>Keuro</a:t>
            </a:r>
            <a:r>
              <a:rPr lang="en-US" sz="1200" i="1" dirty="0">
                <a:latin typeface="+mj-lt"/>
                <a:cs typeface="Arial" pitchFamily="34" charset="0"/>
              </a:rPr>
              <a:t>/year. Upon need add a separate sheet</a:t>
            </a:r>
          </a:p>
        </p:txBody>
      </p:sp>
      <p:sp>
        <p:nvSpPr>
          <p:cNvPr id="31" name="Rectangle 41"/>
          <p:cNvSpPr>
            <a:spLocks noChangeArrowheads="1"/>
          </p:cNvSpPr>
          <p:nvPr/>
        </p:nvSpPr>
        <p:spPr bwMode="auto">
          <a:xfrm>
            <a:off x="2520000" y="5703639"/>
            <a:ext cx="4303712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+mj-lt"/>
                <a:cs typeface="Arial" pitchFamily="34" charset="0"/>
              </a:rPr>
              <a:t>Any nice additional benefits, like customer satisfaction, learning Lean Six Sigma</a:t>
            </a:r>
          </a:p>
        </p:txBody>
      </p:sp>
    </p:spTree>
    <p:extLst>
      <p:ext uri="{BB962C8B-B14F-4D97-AF65-F5344CB8AC3E}">
        <p14:creationId xmlns:p14="http://schemas.microsoft.com/office/powerpoint/2010/main" val="2299824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DEFINE</a:t>
            </a:r>
            <a:br>
              <a:rPr lang="en-GB" noProof="0" dirty="0"/>
            </a:br>
            <a:r>
              <a:rPr lang="en-GB" noProof="0" dirty="0"/>
              <a:t>2 - Define defects and CTQs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sp>
        <p:nvSpPr>
          <p:cNvPr id="9" name="Rectangle 52"/>
          <p:cNvSpPr txBox="1">
            <a:spLocks noChangeArrowheads="1"/>
          </p:cNvSpPr>
          <p:nvPr/>
        </p:nvSpPr>
        <p:spPr>
          <a:xfrm>
            <a:off x="304800" y="1371600"/>
            <a:ext cx="8534400" cy="5127625"/>
          </a:xfrm>
          <a:prstGeom prst="rect">
            <a:avLst/>
          </a:prstGeom>
        </p:spPr>
        <p:txBody>
          <a:bodyPr/>
          <a:lstStyle/>
          <a:p>
            <a:pPr marL="533400" marR="0" lvl="0" indent="-533400" algn="l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6D99D9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0" name="TextBox 13"/>
          <p:cNvSpPr txBox="1"/>
          <p:nvPr/>
        </p:nvSpPr>
        <p:spPr>
          <a:xfrm>
            <a:off x="381000" y="2057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VOC</a:t>
            </a: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1066800" y="1323201"/>
            <a:ext cx="2590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>
                <a:latin typeface="+mj-lt"/>
                <a:cs typeface="Times" pitchFamily="18" charset="0"/>
              </a:rPr>
              <a:t>Start from customer perspective                                                      </a:t>
            </a:r>
            <a:endParaRPr lang="en-US" sz="1200" i="1" dirty="0">
              <a:latin typeface="+mj-lt"/>
              <a:cs typeface="+mn-cs"/>
            </a:endParaRPr>
          </a:p>
        </p:txBody>
      </p:sp>
      <p:sp>
        <p:nvSpPr>
          <p:cNvPr id="12" name="Text Box 35"/>
          <p:cNvSpPr txBox="1">
            <a:spLocks noChangeArrowheads="1"/>
          </p:cNvSpPr>
          <p:nvPr/>
        </p:nvSpPr>
        <p:spPr bwMode="auto">
          <a:xfrm>
            <a:off x="3352800" y="4114800"/>
            <a:ext cx="3276600" cy="73866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400" dirty="0">
                <a:latin typeface="+mj-lt"/>
              </a:rPr>
              <a:t>Variable: ……… </a:t>
            </a:r>
          </a:p>
          <a:p>
            <a:pPr algn="l"/>
            <a:r>
              <a:rPr lang="en-US" sz="1400" dirty="0">
                <a:latin typeface="+mj-lt"/>
              </a:rPr>
              <a:t>Target: ……  </a:t>
            </a:r>
          </a:p>
          <a:p>
            <a:pPr algn="l"/>
            <a:r>
              <a:rPr lang="en-US" sz="1400" dirty="0">
                <a:latin typeface="+mj-lt"/>
              </a:rPr>
              <a:t>Specifications: …………  </a:t>
            </a:r>
          </a:p>
        </p:txBody>
      </p:sp>
      <p:sp>
        <p:nvSpPr>
          <p:cNvPr id="13" name="TextBox 16"/>
          <p:cNvSpPr txBox="1"/>
          <p:nvPr/>
        </p:nvSpPr>
        <p:spPr>
          <a:xfrm>
            <a:off x="381000" y="4397042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CTQ </a:t>
            </a:r>
            <a:r>
              <a:rPr lang="en-US" sz="1400" dirty="0" err="1">
                <a:latin typeface="+mj-lt"/>
              </a:rPr>
              <a:t>int</a:t>
            </a:r>
            <a:endParaRPr lang="en-US" dirty="0">
              <a:latin typeface="+mj-lt"/>
            </a:endParaRPr>
          </a:p>
        </p:txBody>
      </p:sp>
      <p:sp>
        <p:nvSpPr>
          <p:cNvPr id="14" name="TextBox 19"/>
          <p:cNvSpPr txBox="1"/>
          <p:nvPr/>
        </p:nvSpPr>
        <p:spPr>
          <a:xfrm>
            <a:off x="381000" y="3090446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CTQ </a:t>
            </a:r>
            <a:r>
              <a:rPr lang="en-US" sz="1400" dirty="0">
                <a:latin typeface="+mj-lt"/>
              </a:rPr>
              <a:t>ext</a:t>
            </a:r>
            <a:endParaRPr lang="en-US" dirty="0">
              <a:latin typeface="+mj-lt"/>
            </a:endParaRPr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3352800" y="2978368"/>
            <a:ext cx="3352800" cy="95410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400" dirty="0">
                <a:latin typeface="+mj-lt"/>
              </a:rPr>
              <a:t>Variable: ……… </a:t>
            </a:r>
          </a:p>
          <a:p>
            <a:r>
              <a:rPr lang="en-US" sz="1400" dirty="0">
                <a:latin typeface="+mj-lt"/>
              </a:rPr>
              <a:t>Target: …………  </a:t>
            </a:r>
          </a:p>
          <a:p>
            <a:r>
              <a:rPr lang="en-US" sz="1400" dirty="0">
                <a:latin typeface="+mj-lt"/>
              </a:rPr>
              <a:t>Specifications: ……  </a:t>
            </a:r>
          </a:p>
          <a:p>
            <a:pPr algn="l"/>
            <a:endParaRPr lang="en-US" sz="1400" dirty="0">
              <a:latin typeface="+mj-lt"/>
            </a:endParaRP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1781707433"/>
              </p:ext>
            </p:extLst>
          </p:nvPr>
        </p:nvGraphicFramePr>
        <p:xfrm>
          <a:off x="971600" y="1676400"/>
          <a:ext cx="2029544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Text Box 35"/>
          <p:cNvSpPr txBox="1">
            <a:spLocks noChangeArrowheads="1"/>
          </p:cNvSpPr>
          <p:nvPr/>
        </p:nvSpPr>
        <p:spPr bwMode="auto">
          <a:xfrm>
            <a:off x="5400000" y="4253299"/>
            <a:ext cx="3240000" cy="83099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>
            <a:defPPr>
              <a:defRPr lang="nl-NL"/>
            </a:defPPr>
            <a:lvl1pPr>
              <a:defRPr sz="1200" i="1">
                <a:latin typeface="+mj-lt"/>
                <a:cs typeface="Arial" pitchFamily="34" charset="0"/>
              </a:defRPr>
            </a:lvl1pPr>
          </a:lstStyle>
          <a:p>
            <a:r>
              <a:rPr lang="en-US" dirty="0"/>
              <a:t>Describe the measurable variable and specifications as defined in own organization. Can be different from the </a:t>
            </a:r>
            <a:r>
              <a:rPr lang="en-US" dirty="0" err="1"/>
              <a:t>CTQext</a:t>
            </a:r>
            <a:r>
              <a:rPr lang="en-US" dirty="0"/>
              <a:t>, but must have a known/proven relation with </a:t>
            </a:r>
            <a:r>
              <a:rPr lang="en-US" dirty="0" err="1"/>
              <a:t>CTQext</a:t>
            </a:r>
            <a:r>
              <a:rPr lang="en-US" dirty="0"/>
              <a:t>.</a:t>
            </a:r>
          </a:p>
        </p:txBody>
      </p:sp>
      <p:sp>
        <p:nvSpPr>
          <p:cNvPr id="18" name="Text Box 35"/>
          <p:cNvSpPr txBox="1">
            <a:spLocks noChangeArrowheads="1"/>
          </p:cNvSpPr>
          <p:nvPr/>
        </p:nvSpPr>
        <p:spPr bwMode="auto">
          <a:xfrm>
            <a:off x="5400000" y="3070701"/>
            <a:ext cx="3240000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>
            <a:defPPr>
              <a:defRPr lang="nl-NL"/>
            </a:defPPr>
            <a:lvl1pPr>
              <a:defRPr sz="1200" i="1">
                <a:latin typeface="+mj-lt"/>
                <a:cs typeface="Arial" pitchFamily="34" charset="0"/>
              </a:defRPr>
            </a:lvl1pPr>
          </a:lstStyle>
          <a:p>
            <a:r>
              <a:rPr lang="en-US" dirty="0"/>
              <a:t>Describe the measurable variable and specifications as required by the customer.</a:t>
            </a:r>
          </a:p>
        </p:txBody>
      </p:sp>
      <p:sp>
        <p:nvSpPr>
          <p:cNvPr id="20" name="Rectangle 41"/>
          <p:cNvSpPr>
            <a:spLocks noChangeArrowheads="1"/>
          </p:cNvSpPr>
          <p:nvPr/>
        </p:nvSpPr>
        <p:spPr bwMode="auto">
          <a:xfrm>
            <a:off x="5400000" y="1826566"/>
            <a:ext cx="3240000" cy="4680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+mj-lt"/>
                <a:cs typeface="Arial" pitchFamily="34" charset="0"/>
              </a:rPr>
              <a:t>This can be a vague description of the critical variable</a:t>
            </a:r>
          </a:p>
        </p:txBody>
      </p:sp>
      <p:sp>
        <p:nvSpPr>
          <p:cNvPr id="21" name="TextBox 9"/>
          <p:cNvSpPr txBox="1">
            <a:spLocks noChangeArrowheads="1"/>
          </p:cNvSpPr>
          <p:nvPr/>
        </p:nvSpPr>
        <p:spPr bwMode="auto">
          <a:xfrm>
            <a:off x="975320" y="5229200"/>
            <a:ext cx="6477000" cy="120032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>
                <a:latin typeface="+mj-lt"/>
                <a:cs typeface="Times" pitchFamily="18" charset="0"/>
              </a:rPr>
              <a:t>High level, describe until highest level measurable CTQ int. (the project target)</a:t>
            </a:r>
          </a:p>
          <a:p>
            <a:endParaRPr lang="en-US" sz="1200" i="1" dirty="0">
              <a:latin typeface="+mj-lt"/>
              <a:cs typeface="Times" pitchFamily="18" charset="0"/>
            </a:endParaRPr>
          </a:p>
          <a:p>
            <a:r>
              <a:rPr lang="en-US" sz="1200" i="1" dirty="0">
                <a:latin typeface="+mj-lt"/>
                <a:cs typeface="Times" pitchFamily="18" charset="0"/>
              </a:rPr>
              <a:t>Legend: 	solid line: proven relation</a:t>
            </a:r>
          </a:p>
          <a:p>
            <a:r>
              <a:rPr lang="en-US" sz="1200" i="1" dirty="0">
                <a:latin typeface="+mj-lt"/>
                <a:cs typeface="Times" pitchFamily="18" charset="0"/>
              </a:rPr>
              <a:t>	dotted line: relation </a:t>
            </a:r>
            <a:r>
              <a:rPr lang="en-US" sz="1200" i="1" dirty="0" err="1">
                <a:latin typeface="+mj-lt"/>
                <a:cs typeface="Times" pitchFamily="18" charset="0"/>
              </a:rPr>
              <a:t>tbd</a:t>
            </a:r>
            <a:r>
              <a:rPr lang="en-US" sz="1200" i="1" dirty="0">
                <a:latin typeface="+mj-lt"/>
                <a:cs typeface="Times" pitchFamily="18" charset="0"/>
              </a:rPr>
              <a:t>.</a:t>
            </a:r>
          </a:p>
          <a:p>
            <a:r>
              <a:rPr lang="en-US" sz="1200" i="1" dirty="0">
                <a:latin typeface="+mj-lt"/>
                <a:cs typeface="Times" pitchFamily="18" charset="0"/>
              </a:rPr>
              <a:t>	grey box: out of scope</a:t>
            </a:r>
          </a:p>
          <a:p>
            <a:r>
              <a:rPr lang="en-US" sz="1200" i="1" dirty="0">
                <a:latin typeface="+mj-lt"/>
                <a:cs typeface="Times" pitchFamily="18" charset="0"/>
              </a:rPr>
              <a:t>	white box:  potential CTQ, or group of CTQs</a:t>
            </a:r>
          </a:p>
        </p:txBody>
      </p:sp>
    </p:spTree>
    <p:extLst>
      <p:ext uri="{BB962C8B-B14F-4D97-AF65-F5344CB8AC3E}">
        <p14:creationId xmlns:p14="http://schemas.microsoft.com/office/powerpoint/2010/main" val="1241639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DEFINE</a:t>
            </a:r>
            <a:br>
              <a:rPr lang="en-GB" noProof="0" dirty="0"/>
            </a:br>
            <a:r>
              <a:rPr lang="en-GB" noProof="0" dirty="0"/>
              <a:t>3 – Plan and document project</a:t>
            </a:r>
          </a:p>
        </p:txBody>
      </p:sp>
      <p:sp>
        <p:nvSpPr>
          <p:cNvPr id="27" name="Tijdelijke aanduiding voor inhoud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Project Team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6200" y="1735832"/>
            <a:ext cx="21336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nl-NL" dirty="0" err="1">
                <a:solidFill>
                  <a:schemeClr val="bg1"/>
                </a:solidFill>
                <a:latin typeface="Calibri" panose="020F0502020204030204" pitchFamily="34" charset="0"/>
              </a:rPr>
              <a:t>Supplier</a:t>
            </a:r>
            <a:r>
              <a:rPr lang="nl-NL" dirty="0">
                <a:solidFill>
                  <a:schemeClr val="bg1"/>
                </a:solidFill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362200" y="1735832"/>
            <a:ext cx="21336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nl-NL">
                <a:solidFill>
                  <a:schemeClr val="bg1"/>
                </a:solidFill>
                <a:latin typeface="Calibri" panose="020F0502020204030204" pitchFamily="34" charset="0"/>
              </a:rPr>
              <a:t>Champion: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648200" y="1735832"/>
            <a:ext cx="21336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nl-NL">
                <a:solidFill>
                  <a:schemeClr val="bg1"/>
                </a:solidFill>
                <a:latin typeface="Calibri" panose="020F0502020204030204" pitchFamily="34" charset="0"/>
              </a:rPr>
              <a:t>User: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934200" y="1735832"/>
            <a:ext cx="21336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nl-NL" dirty="0">
                <a:solidFill>
                  <a:schemeClr val="bg1"/>
                </a:solidFill>
                <a:latin typeface="Calibri" panose="020F0502020204030204" pitchFamily="34" charset="0"/>
              </a:rPr>
              <a:t>MBB: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362200" y="2970272"/>
            <a:ext cx="21336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nl-NL" dirty="0">
                <a:solidFill>
                  <a:schemeClr val="bg1"/>
                </a:solidFill>
                <a:latin typeface="Calibri" panose="020F0502020204030204" pitchFamily="34" charset="0"/>
              </a:rPr>
              <a:t>Project leader (Belt):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6200" y="2040632"/>
            <a:ext cx="213360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62000" eaLnBrk="0" hangingPunct="0"/>
            <a:endParaRPr lang="en-US" sz="1600" dirty="0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09800" y="1888232"/>
            <a:ext cx="1524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4495800" y="1888232"/>
            <a:ext cx="1524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6781800" y="1888232"/>
            <a:ext cx="1524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3429000" y="2574032"/>
            <a:ext cx="0" cy="30480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362200" y="2040632"/>
            <a:ext cx="213360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62000" eaLnBrk="0" hangingPunct="0"/>
            <a:endParaRPr lang="en-US" sz="1600" dirty="0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648200" y="2040632"/>
            <a:ext cx="213360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62000" eaLnBrk="0" hangingPunct="0"/>
            <a:endParaRPr lang="en-US" sz="1600" dirty="0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6934200" y="2040632"/>
            <a:ext cx="213360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62000" eaLnBrk="0" hangingPunct="0"/>
            <a:endParaRPr lang="en-US" sz="1600" dirty="0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2362200" y="3275072"/>
            <a:ext cx="2133600" cy="464488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62000" eaLnBrk="0" hangingPunct="0"/>
            <a:endParaRPr lang="en-US" sz="1600" dirty="0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76200" y="3810000"/>
            <a:ext cx="35814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nl-NL">
                <a:solidFill>
                  <a:schemeClr val="bg1"/>
                </a:solidFill>
                <a:latin typeface="Calibri" panose="020F0502020204030204" pitchFamily="34" charset="0"/>
              </a:rPr>
              <a:t>Name: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3657600" y="3810000"/>
            <a:ext cx="26670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nl-NL">
                <a:solidFill>
                  <a:schemeClr val="bg1"/>
                </a:solidFill>
                <a:latin typeface="Calibri" panose="020F0502020204030204" pitchFamily="34" charset="0"/>
              </a:rPr>
              <a:t>Role:</a:t>
            </a: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6324600" y="3810000"/>
            <a:ext cx="27432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nl-NL">
                <a:solidFill>
                  <a:schemeClr val="bg1"/>
                </a:solidFill>
                <a:latin typeface="Calibri" panose="020F0502020204030204" pitchFamily="34" charset="0"/>
              </a:rPr>
              <a:t>Responsibility:</a:t>
            </a:r>
          </a:p>
        </p:txBody>
      </p:sp>
      <p:sp>
        <p:nvSpPr>
          <p:cNvPr id="22" name="Rectangle 54"/>
          <p:cNvSpPr>
            <a:spLocks noChangeArrowheads="1"/>
          </p:cNvSpPr>
          <p:nvPr/>
        </p:nvSpPr>
        <p:spPr bwMode="auto">
          <a:xfrm>
            <a:off x="76200" y="4114800"/>
            <a:ext cx="3581400" cy="2438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23" name="Rectangle 55"/>
          <p:cNvSpPr>
            <a:spLocks noChangeArrowheads="1"/>
          </p:cNvSpPr>
          <p:nvPr/>
        </p:nvSpPr>
        <p:spPr bwMode="auto">
          <a:xfrm>
            <a:off x="3657600" y="4114800"/>
            <a:ext cx="2667000" cy="2438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24" name="Rectangle 56"/>
          <p:cNvSpPr>
            <a:spLocks noChangeArrowheads="1"/>
          </p:cNvSpPr>
          <p:nvPr/>
        </p:nvSpPr>
        <p:spPr bwMode="auto">
          <a:xfrm>
            <a:off x="6324600" y="4114800"/>
            <a:ext cx="2746375" cy="2438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29" name="Rectangle 341"/>
          <p:cNvSpPr>
            <a:spLocks noChangeArrowheads="1"/>
          </p:cNvSpPr>
          <p:nvPr/>
        </p:nvSpPr>
        <p:spPr bwMode="auto">
          <a:xfrm>
            <a:off x="205800" y="2620888"/>
            <a:ext cx="1871663" cy="274637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  <a:latin typeface="Arial"/>
                <a:cs typeface="Arial" pitchFamily="34" charset="0"/>
              </a:rPr>
              <a:t>who provides resources</a:t>
            </a:r>
          </a:p>
        </p:txBody>
      </p:sp>
      <p:sp>
        <p:nvSpPr>
          <p:cNvPr id="30" name="Rectangle 342"/>
          <p:cNvSpPr>
            <a:spLocks noChangeArrowheads="1"/>
          </p:cNvSpPr>
          <p:nvPr/>
        </p:nvSpPr>
        <p:spPr bwMode="auto">
          <a:xfrm>
            <a:off x="2704525" y="2633653"/>
            <a:ext cx="1455848" cy="276999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  <a:latin typeface="Arial"/>
                <a:cs typeface="Arial" pitchFamily="34" charset="0"/>
              </a:rPr>
              <a:t>driving for success</a:t>
            </a:r>
          </a:p>
        </p:txBody>
      </p:sp>
      <p:sp>
        <p:nvSpPr>
          <p:cNvPr id="31" name="Rectangle 343"/>
          <p:cNvSpPr>
            <a:spLocks noChangeArrowheads="1"/>
          </p:cNvSpPr>
          <p:nvPr/>
        </p:nvSpPr>
        <p:spPr bwMode="auto">
          <a:xfrm>
            <a:off x="4720125" y="2635597"/>
            <a:ext cx="1984375" cy="274638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  <a:latin typeface="Arial"/>
                <a:cs typeface="Arial" pitchFamily="34" charset="0"/>
              </a:rPr>
              <a:t>will benefit from the results</a:t>
            </a:r>
          </a:p>
        </p:txBody>
      </p:sp>
      <p:sp>
        <p:nvSpPr>
          <p:cNvPr id="32" name="Rectangle 344"/>
          <p:cNvSpPr>
            <a:spLocks noChangeArrowheads="1"/>
          </p:cNvSpPr>
          <p:nvPr/>
        </p:nvSpPr>
        <p:spPr bwMode="auto">
          <a:xfrm>
            <a:off x="7143407" y="2634417"/>
            <a:ext cx="1736373" cy="276999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  <a:latin typeface="Arial"/>
                <a:cs typeface="Arial" pitchFamily="34" charset="0"/>
              </a:rPr>
              <a:t>coach for methodology</a:t>
            </a:r>
          </a:p>
        </p:txBody>
      </p:sp>
      <p:sp>
        <p:nvSpPr>
          <p:cNvPr id="33" name="Rectangle 344"/>
          <p:cNvSpPr>
            <a:spLocks noChangeArrowheads="1"/>
          </p:cNvSpPr>
          <p:nvPr/>
        </p:nvSpPr>
        <p:spPr bwMode="auto">
          <a:xfrm>
            <a:off x="179512" y="3356992"/>
            <a:ext cx="2036135" cy="46166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  <a:latin typeface="Arial"/>
                <a:cs typeface="Arial" pitchFamily="34" charset="0"/>
              </a:rPr>
              <a:t>Actively involved </a:t>
            </a:r>
          </a:p>
          <a:p>
            <a:r>
              <a:rPr lang="en-US" sz="1200" i="1" dirty="0">
                <a:solidFill>
                  <a:srgbClr val="000000"/>
                </a:solidFill>
                <a:latin typeface="Arial"/>
                <a:cs typeface="Arial" pitchFamily="34" charset="0"/>
              </a:rPr>
              <a:t>members in team meetings</a:t>
            </a:r>
          </a:p>
        </p:txBody>
      </p:sp>
    </p:spTree>
    <p:extLst>
      <p:ext uri="{BB962C8B-B14F-4D97-AF65-F5344CB8AC3E}">
        <p14:creationId xmlns:p14="http://schemas.microsoft.com/office/powerpoint/2010/main" val="3547679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DEFINE</a:t>
            </a:r>
            <a:br>
              <a:rPr lang="en-GB" noProof="0" dirty="0"/>
            </a:br>
            <a:r>
              <a:rPr lang="en-GB" noProof="0" dirty="0"/>
              <a:t>3 – Plan and document project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>
                <a:latin typeface="+mj-lt"/>
              </a:rPr>
              <a:t>SIPOC Process Map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+mj-lt"/>
            </a:endParaRPr>
          </a:p>
        </p:txBody>
      </p:sp>
      <p:graphicFrame>
        <p:nvGraphicFramePr>
          <p:cNvPr id="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540416"/>
              </p:ext>
            </p:extLst>
          </p:nvPr>
        </p:nvGraphicFramePr>
        <p:xfrm>
          <a:off x="6019800" y="1752600"/>
          <a:ext cx="2971800" cy="255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Outputs: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Customers: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831558"/>
              </p:ext>
            </p:extLst>
          </p:nvPr>
        </p:nvGraphicFramePr>
        <p:xfrm>
          <a:off x="152400" y="1752600"/>
          <a:ext cx="297180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Supplier: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Inputs: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AutoShape 1041"/>
          <p:cNvSpPr>
            <a:spLocks noChangeArrowheads="1"/>
          </p:cNvSpPr>
          <p:nvPr/>
        </p:nvSpPr>
        <p:spPr bwMode="auto">
          <a:xfrm rot="5400000">
            <a:off x="3048000" y="3048000"/>
            <a:ext cx="838200" cy="3810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+mj-lt"/>
            </a:endParaRPr>
          </a:p>
        </p:txBody>
      </p:sp>
      <p:sp>
        <p:nvSpPr>
          <p:cNvPr id="9" name="AutoShape 1042"/>
          <p:cNvSpPr>
            <a:spLocks noChangeArrowheads="1"/>
          </p:cNvSpPr>
          <p:nvPr/>
        </p:nvSpPr>
        <p:spPr bwMode="auto">
          <a:xfrm rot="5400000">
            <a:off x="5257800" y="3048000"/>
            <a:ext cx="838200" cy="3810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+mj-lt"/>
            </a:endParaRP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3962400" y="2057400"/>
            <a:ext cx="18415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sz="1200" i="1">
              <a:latin typeface="+mj-lt"/>
            </a:endParaRPr>
          </a:p>
        </p:txBody>
      </p:sp>
      <p:sp>
        <p:nvSpPr>
          <p:cNvPr id="11" name="TextBox 32"/>
          <p:cNvSpPr txBox="1">
            <a:spLocks noChangeArrowheads="1"/>
          </p:cNvSpPr>
          <p:nvPr/>
        </p:nvSpPr>
        <p:spPr bwMode="auto">
          <a:xfrm>
            <a:off x="3733800" y="2438400"/>
            <a:ext cx="1600200" cy="1447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dirty="0">
                <a:latin typeface="+mj-lt"/>
              </a:rPr>
              <a:t> ‘Process’</a:t>
            </a:r>
          </a:p>
        </p:txBody>
      </p:sp>
      <p:sp>
        <p:nvSpPr>
          <p:cNvPr id="12" name="Text Box 35"/>
          <p:cNvSpPr txBox="1">
            <a:spLocks noChangeArrowheads="1"/>
          </p:cNvSpPr>
          <p:nvPr/>
        </p:nvSpPr>
        <p:spPr bwMode="auto">
          <a:xfrm>
            <a:off x="6172200" y="3733800"/>
            <a:ext cx="1676400" cy="27699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200" i="1" dirty="0">
                <a:latin typeface="+mj-lt"/>
              </a:rPr>
              <a:t>Output variables</a:t>
            </a:r>
          </a:p>
        </p:txBody>
      </p:sp>
      <p:sp>
        <p:nvSpPr>
          <p:cNvPr id="13" name="Text Box 35"/>
          <p:cNvSpPr txBox="1">
            <a:spLocks noChangeArrowheads="1"/>
          </p:cNvSpPr>
          <p:nvPr/>
        </p:nvSpPr>
        <p:spPr bwMode="auto">
          <a:xfrm>
            <a:off x="755576" y="3810000"/>
            <a:ext cx="1752600" cy="27699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200" i="1" dirty="0">
                <a:latin typeface="+mj-lt"/>
              </a:rPr>
              <a:t>Main noises </a:t>
            </a:r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755576" y="4221088"/>
            <a:ext cx="2362200" cy="27699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200" i="1" dirty="0">
                <a:latin typeface="+mj-lt"/>
              </a:rPr>
              <a:t>Standard Operating Procedures</a:t>
            </a:r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755576" y="3276600"/>
            <a:ext cx="1828800" cy="46166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200" i="1" dirty="0">
                <a:latin typeface="+mj-lt"/>
              </a:rPr>
              <a:t>Controllable variables </a:t>
            </a:r>
          </a:p>
          <a:p>
            <a:pPr algn="l"/>
            <a:r>
              <a:rPr lang="en-US" sz="1200" i="1" dirty="0">
                <a:latin typeface="+mj-lt"/>
              </a:rPr>
              <a:t>+ specs</a:t>
            </a:r>
          </a:p>
        </p:txBody>
      </p:sp>
      <p:graphicFrame>
        <p:nvGraphicFramePr>
          <p:cNvPr id="16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681408"/>
              </p:ext>
            </p:extLst>
          </p:nvPr>
        </p:nvGraphicFramePr>
        <p:xfrm>
          <a:off x="3733800" y="1752600"/>
          <a:ext cx="14859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Process: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7" name="Group 21"/>
          <p:cNvGrpSpPr/>
          <p:nvPr/>
        </p:nvGrpSpPr>
        <p:grpSpPr>
          <a:xfrm>
            <a:off x="755576" y="5580775"/>
            <a:ext cx="7560840" cy="800553"/>
            <a:chOff x="1666262" y="5580775"/>
            <a:chExt cx="6105482" cy="254831"/>
          </a:xfrm>
        </p:grpSpPr>
        <p:sp>
          <p:nvSpPr>
            <p:cNvPr id="18" name="Freeform 22"/>
            <p:cNvSpPr/>
            <p:nvPr/>
          </p:nvSpPr>
          <p:spPr>
            <a:xfrm>
              <a:off x="1666262" y="5580775"/>
              <a:ext cx="1219649" cy="254831"/>
            </a:xfrm>
            <a:custGeom>
              <a:avLst/>
              <a:gdLst>
                <a:gd name="connsiteX0" fmla="*/ 0 w 1219649"/>
                <a:gd name="connsiteY0" fmla="*/ 0 h 254831"/>
                <a:gd name="connsiteX1" fmla="*/ 1092234 w 1219649"/>
                <a:gd name="connsiteY1" fmla="*/ 0 h 254831"/>
                <a:gd name="connsiteX2" fmla="*/ 1219649 w 1219649"/>
                <a:gd name="connsiteY2" fmla="*/ 127416 h 254831"/>
                <a:gd name="connsiteX3" fmla="*/ 1092234 w 1219649"/>
                <a:gd name="connsiteY3" fmla="*/ 254831 h 254831"/>
                <a:gd name="connsiteX4" fmla="*/ 0 w 1219649"/>
                <a:gd name="connsiteY4" fmla="*/ 254831 h 254831"/>
                <a:gd name="connsiteX5" fmla="*/ 127416 w 1219649"/>
                <a:gd name="connsiteY5" fmla="*/ 127416 h 254831"/>
                <a:gd name="connsiteX6" fmla="*/ 0 w 1219649"/>
                <a:gd name="connsiteY6" fmla="*/ 0 h 254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649" h="254831">
                  <a:moveTo>
                    <a:pt x="0" y="0"/>
                  </a:moveTo>
                  <a:lnTo>
                    <a:pt x="1092234" y="0"/>
                  </a:lnTo>
                  <a:lnTo>
                    <a:pt x="1219649" y="127416"/>
                  </a:lnTo>
                  <a:lnTo>
                    <a:pt x="1092234" y="254831"/>
                  </a:lnTo>
                  <a:lnTo>
                    <a:pt x="0" y="254831"/>
                  </a:lnTo>
                  <a:lnTo>
                    <a:pt x="127416" y="1274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1424" tIns="21336" rIns="148751" bIns="2133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solidFill>
                    <a:schemeClr val="bg1"/>
                  </a:solidFill>
                  <a:latin typeface="+mj-lt"/>
                </a:rPr>
                <a:t>Step 1</a:t>
              </a:r>
            </a:p>
          </p:txBody>
        </p:sp>
        <p:sp>
          <p:nvSpPr>
            <p:cNvPr id="20" name="Freeform 26"/>
            <p:cNvSpPr/>
            <p:nvPr/>
          </p:nvSpPr>
          <p:spPr>
            <a:xfrm>
              <a:off x="2887720" y="5580775"/>
              <a:ext cx="1219649" cy="254831"/>
            </a:xfrm>
            <a:custGeom>
              <a:avLst/>
              <a:gdLst>
                <a:gd name="connsiteX0" fmla="*/ 0 w 1219649"/>
                <a:gd name="connsiteY0" fmla="*/ 0 h 254831"/>
                <a:gd name="connsiteX1" fmla="*/ 1092234 w 1219649"/>
                <a:gd name="connsiteY1" fmla="*/ 0 h 254831"/>
                <a:gd name="connsiteX2" fmla="*/ 1219649 w 1219649"/>
                <a:gd name="connsiteY2" fmla="*/ 127416 h 254831"/>
                <a:gd name="connsiteX3" fmla="*/ 1092234 w 1219649"/>
                <a:gd name="connsiteY3" fmla="*/ 254831 h 254831"/>
                <a:gd name="connsiteX4" fmla="*/ 0 w 1219649"/>
                <a:gd name="connsiteY4" fmla="*/ 254831 h 254831"/>
                <a:gd name="connsiteX5" fmla="*/ 127416 w 1219649"/>
                <a:gd name="connsiteY5" fmla="*/ 127416 h 254831"/>
                <a:gd name="connsiteX6" fmla="*/ 0 w 1219649"/>
                <a:gd name="connsiteY6" fmla="*/ 0 h 254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649" h="254831">
                  <a:moveTo>
                    <a:pt x="0" y="0"/>
                  </a:moveTo>
                  <a:lnTo>
                    <a:pt x="1092234" y="0"/>
                  </a:lnTo>
                  <a:lnTo>
                    <a:pt x="1219649" y="127416"/>
                  </a:lnTo>
                  <a:lnTo>
                    <a:pt x="1092234" y="254831"/>
                  </a:lnTo>
                  <a:lnTo>
                    <a:pt x="0" y="254831"/>
                  </a:lnTo>
                  <a:lnTo>
                    <a:pt x="127416" y="1274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1424" tIns="21336" rIns="148751" bIns="2133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solidFill>
                    <a:schemeClr val="bg1"/>
                  </a:solidFill>
                  <a:latin typeface="+mj-lt"/>
                </a:rPr>
                <a:t>Step 2</a:t>
              </a:r>
            </a:p>
          </p:txBody>
        </p:sp>
        <p:sp>
          <p:nvSpPr>
            <p:cNvPr id="22" name="Freeform 28"/>
            <p:cNvSpPr/>
            <p:nvPr/>
          </p:nvSpPr>
          <p:spPr>
            <a:xfrm>
              <a:off x="4109179" y="5580775"/>
              <a:ext cx="1219649" cy="254831"/>
            </a:xfrm>
            <a:custGeom>
              <a:avLst/>
              <a:gdLst>
                <a:gd name="connsiteX0" fmla="*/ 0 w 1219649"/>
                <a:gd name="connsiteY0" fmla="*/ 0 h 254831"/>
                <a:gd name="connsiteX1" fmla="*/ 1092234 w 1219649"/>
                <a:gd name="connsiteY1" fmla="*/ 0 h 254831"/>
                <a:gd name="connsiteX2" fmla="*/ 1219649 w 1219649"/>
                <a:gd name="connsiteY2" fmla="*/ 127416 h 254831"/>
                <a:gd name="connsiteX3" fmla="*/ 1092234 w 1219649"/>
                <a:gd name="connsiteY3" fmla="*/ 254831 h 254831"/>
                <a:gd name="connsiteX4" fmla="*/ 0 w 1219649"/>
                <a:gd name="connsiteY4" fmla="*/ 254831 h 254831"/>
                <a:gd name="connsiteX5" fmla="*/ 127416 w 1219649"/>
                <a:gd name="connsiteY5" fmla="*/ 127416 h 254831"/>
                <a:gd name="connsiteX6" fmla="*/ 0 w 1219649"/>
                <a:gd name="connsiteY6" fmla="*/ 0 h 254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649" h="254831">
                  <a:moveTo>
                    <a:pt x="0" y="0"/>
                  </a:moveTo>
                  <a:lnTo>
                    <a:pt x="1092234" y="0"/>
                  </a:lnTo>
                  <a:lnTo>
                    <a:pt x="1219649" y="127416"/>
                  </a:lnTo>
                  <a:lnTo>
                    <a:pt x="1092234" y="254831"/>
                  </a:lnTo>
                  <a:lnTo>
                    <a:pt x="0" y="254831"/>
                  </a:lnTo>
                  <a:lnTo>
                    <a:pt x="127416" y="1274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1424" tIns="21336" rIns="148751" bIns="2133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solidFill>
                    <a:schemeClr val="bg1"/>
                  </a:solidFill>
                  <a:latin typeface="+mj-lt"/>
                </a:rPr>
                <a:t>Step 3</a:t>
              </a:r>
            </a:p>
          </p:txBody>
        </p:sp>
        <p:sp>
          <p:nvSpPr>
            <p:cNvPr id="24" name="Freeform 30"/>
            <p:cNvSpPr/>
            <p:nvPr/>
          </p:nvSpPr>
          <p:spPr>
            <a:xfrm>
              <a:off x="5330637" y="5580775"/>
              <a:ext cx="1219649" cy="254831"/>
            </a:xfrm>
            <a:custGeom>
              <a:avLst/>
              <a:gdLst>
                <a:gd name="connsiteX0" fmla="*/ 0 w 1219649"/>
                <a:gd name="connsiteY0" fmla="*/ 0 h 254831"/>
                <a:gd name="connsiteX1" fmla="*/ 1092234 w 1219649"/>
                <a:gd name="connsiteY1" fmla="*/ 0 h 254831"/>
                <a:gd name="connsiteX2" fmla="*/ 1219649 w 1219649"/>
                <a:gd name="connsiteY2" fmla="*/ 127416 h 254831"/>
                <a:gd name="connsiteX3" fmla="*/ 1092234 w 1219649"/>
                <a:gd name="connsiteY3" fmla="*/ 254831 h 254831"/>
                <a:gd name="connsiteX4" fmla="*/ 0 w 1219649"/>
                <a:gd name="connsiteY4" fmla="*/ 254831 h 254831"/>
                <a:gd name="connsiteX5" fmla="*/ 127416 w 1219649"/>
                <a:gd name="connsiteY5" fmla="*/ 127416 h 254831"/>
                <a:gd name="connsiteX6" fmla="*/ 0 w 1219649"/>
                <a:gd name="connsiteY6" fmla="*/ 0 h 254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649" h="254831">
                  <a:moveTo>
                    <a:pt x="0" y="0"/>
                  </a:moveTo>
                  <a:lnTo>
                    <a:pt x="1092234" y="0"/>
                  </a:lnTo>
                  <a:lnTo>
                    <a:pt x="1219649" y="127416"/>
                  </a:lnTo>
                  <a:lnTo>
                    <a:pt x="1092234" y="254831"/>
                  </a:lnTo>
                  <a:lnTo>
                    <a:pt x="0" y="254831"/>
                  </a:lnTo>
                  <a:lnTo>
                    <a:pt x="127416" y="1274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1424" tIns="21336" rIns="148751" bIns="2133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solidFill>
                    <a:schemeClr val="bg1"/>
                  </a:solidFill>
                  <a:latin typeface="+mj-lt"/>
                </a:rPr>
                <a:t>Step 4</a:t>
              </a:r>
            </a:p>
          </p:txBody>
        </p:sp>
        <p:sp>
          <p:nvSpPr>
            <p:cNvPr id="26" name="Freeform 32"/>
            <p:cNvSpPr/>
            <p:nvPr/>
          </p:nvSpPr>
          <p:spPr>
            <a:xfrm>
              <a:off x="6552095" y="5580775"/>
              <a:ext cx="1219649" cy="254831"/>
            </a:xfrm>
            <a:custGeom>
              <a:avLst/>
              <a:gdLst>
                <a:gd name="connsiteX0" fmla="*/ 0 w 1219649"/>
                <a:gd name="connsiteY0" fmla="*/ 0 h 254831"/>
                <a:gd name="connsiteX1" fmla="*/ 1092234 w 1219649"/>
                <a:gd name="connsiteY1" fmla="*/ 0 h 254831"/>
                <a:gd name="connsiteX2" fmla="*/ 1219649 w 1219649"/>
                <a:gd name="connsiteY2" fmla="*/ 127416 h 254831"/>
                <a:gd name="connsiteX3" fmla="*/ 1092234 w 1219649"/>
                <a:gd name="connsiteY3" fmla="*/ 254831 h 254831"/>
                <a:gd name="connsiteX4" fmla="*/ 0 w 1219649"/>
                <a:gd name="connsiteY4" fmla="*/ 254831 h 254831"/>
                <a:gd name="connsiteX5" fmla="*/ 127416 w 1219649"/>
                <a:gd name="connsiteY5" fmla="*/ 127416 h 254831"/>
                <a:gd name="connsiteX6" fmla="*/ 0 w 1219649"/>
                <a:gd name="connsiteY6" fmla="*/ 0 h 254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649" h="254831">
                  <a:moveTo>
                    <a:pt x="0" y="0"/>
                  </a:moveTo>
                  <a:lnTo>
                    <a:pt x="1092234" y="0"/>
                  </a:lnTo>
                  <a:lnTo>
                    <a:pt x="1219649" y="127416"/>
                  </a:lnTo>
                  <a:lnTo>
                    <a:pt x="1092234" y="254831"/>
                  </a:lnTo>
                  <a:lnTo>
                    <a:pt x="0" y="254831"/>
                  </a:lnTo>
                  <a:lnTo>
                    <a:pt x="127416" y="1274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1424" tIns="21336" rIns="148751" bIns="2133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solidFill>
                    <a:schemeClr val="bg1"/>
                  </a:solidFill>
                  <a:latin typeface="+mj-lt"/>
                </a:rPr>
                <a:t>Step 5</a:t>
              </a:r>
            </a:p>
          </p:txBody>
        </p:sp>
      </p:grpSp>
      <p:sp>
        <p:nvSpPr>
          <p:cNvPr id="27" name="Text Box 35"/>
          <p:cNvSpPr txBox="1">
            <a:spLocks noChangeArrowheads="1"/>
          </p:cNvSpPr>
          <p:nvPr/>
        </p:nvSpPr>
        <p:spPr bwMode="auto">
          <a:xfrm>
            <a:off x="5105400" y="5029200"/>
            <a:ext cx="3733800" cy="27699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>
                <a:latin typeface="+mj-lt"/>
              </a:rPr>
              <a:t>If helpful show below detailed steps on the process</a:t>
            </a:r>
          </a:p>
        </p:txBody>
      </p:sp>
      <p:sp>
        <p:nvSpPr>
          <p:cNvPr id="28" name="Down Arrow 23"/>
          <p:cNvSpPr/>
          <p:nvPr/>
        </p:nvSpPr>
        <p:spPr bwMode="auto">
          <a:xfrm>
            <a:off x="4267200" y="3933800"/>
            <a:ext cx="457200" cy="1295400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9" name="Rectangle 344"/>
          <p:cNvSpPr>
            <a:spLocks noChangeArrowheads="1"/>
          </p:cNvSpPr>
          <p:nvPr/>
        </p:nvSpPr>
        <p:spPr bwMode="auto">
          <a:xfrm>
            <a:off x="4953000" y="1138535"/>
            <a:ext cx="414248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 dirty="0">
                <a:latin typeface="+mj-lt"/>
              </a:rPr>
              <a:t>SIPOC is mandatory for process improvement</a:t>
            </a:r>
          </a:p>
          <a:p>
            <a:r>
              <a:rPr lang="en-US" sz="1200" i="1" dirty="0">
                <a:latin typeface="+mj-lt"/>
              </a:rPr>
              <a:t>For design improvement: visualize product problem area</a:t>
            </a:r>
          </a:p>
        </p:txBody>
      </p:sp>
    </p:spTree>
    <p:extLst>
      <p:ext uri="{BB962C8B-B14F-4D97-AF65-F5344CB8AC3E}">
        <p14:creationId xmlns:p14="http://schemas.microsoft.com/office/powerpoint/2010/main" val="2932631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DEFINE</a:t>
            </a:r>
            <a:br>
              <a:rPr lang="en-GB" noProof="0" dirty="0"/>
            </a:br>
            <a:r>
              <a:rPr lang="en-GB" noProof="0" dirty="0"/>
              <a:t>Assessment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Self Assessment</a:t>
            </a:r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  <a:p>
            <a:r>
              <a:rPr lang="en-GB" noProof="0" dirty="0"/>
              <a:t>LSSA Assessor Feedback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546348"/>
              </p:ext>
            </p:extLst>
          </p:nvPr>
        </p:nvGraphicFramePr>
        <p:xfrm>
          <a:off x="845343" y="1844824"/>
          <a:ext cx="7590902" cy="2047875"/>
        </p:xfrm>
        <a:graphic>
          <a:graphicData uri="http://schemas.openxmlformats.org/drawingml/2006/table">
            <a:tbl>
              <a:tblPr/>
              <a:tblGrid>
                <a:gridCol w="622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5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66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Missing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Incorrect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 rowSpan="8"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Define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Project addresses a clear business opportunity (GB: 20k€</a:t>
                      </a:r>
                      <a:r>
                        <a:rPr lang="en-US" sz="10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p/year; BB:</a:t>
                      </a:r>
                      <a:r>
                        <a:rPr lang="en-US" sz="10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50k€ p/year).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Problem description has been clearly defined.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Goals have been clearly defined. Project objectives are measurable.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VOC and VOB have been clearly defined. Requirements have been understood.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Scope of the project has been clearly delineated.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Key stakeholders have been involved</a:t>
                      </a:r>
                      <a:r>
                        <a:rPr lang="en-US" sz="10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and informed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Relevant KPI's have been selected /</a:t>
                      </a:r>
                      <a:r>
                        <a:rPr lang="en-US" sz="10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CTQ-</a:t>
                      </a:r>
                      <a:r>
                        <a:rPr lang="en-US" sz="1000" b="0" i="0" u="none" strike="noStrike" dirty="0" err="1">
                          <a:effectLst/>
                          <a:latin typeface="Verdana" panose="020B0604030504040204" pitchFamily="34" charset="0"/>
                        </a:rPr>
                        <a:t>flowdown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 has been constructed.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SIPOC</a:t>
                      </a:r>
                      <a:r>
                        <a:rPr lang="en-US" sz="10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has been made. </a:t>
                      </a:r>
                      <a:endParaRPr lang="en-US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520262"/>
              </p:ext>
            </p:extLst>
          </p:nvPr>
        </p:nvGraphicFramePr>
        <p:xfrm>
          <a:off x="837109" y="4405461"/>
          <a:ext cx="7670802" cy="2047875"/>
        </p:xfrm>
        <a:graphic>
          <a:graphicData uri="http://schemas.openxmlformats.org/drawingml/2006/table">
            <a:tbl>
              <a:tblPr/>
              <a:tblGrid>
                <a:gridCol w="622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5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6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Missing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Incorrect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 rowSpan="8"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Define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Project addresses a clear business opportunity (GB: 20k€</a:t>
                      </a:r>
                      <a:r>
                        <a:rPr lang="en-US" sz="10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p/year; BB:</a:t>
                      </a:r>
                      <a:r>
                        <a:rPr lang="en-US" sz="10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50k€ p/year).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Problem description has been clearly defined.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Goals have been clearly defined. Project objectives are measurable.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VOC and VOB have been clearly defined. Requirements have been understood.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Scope of the project has been clearly delineated.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Key stakeholders have been involved</a:t>
                      </a:r>
                      <a:r>
                        <a:rPr lang="en-US" sz="10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and informed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Relevant KPI's have been selected /</a:t>
                      </a:r>
                      <a:r>
                        <a:rPr lang="en-US" sz="10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CTQ-</a:t>
                      </a:r>
                      <a:r>
                        <a:rPr lang="en-US" sz="1000" b="0" i="0" u="none" strike="noStrike" dirty="0" err="1">
                          <a:effectLst/>
                          <a:latin typeface="Verdana" panose="020B0604030504040204" pitchFamily="34" charset="0"/>
                        </a:rPr>
                        <a:t>flowdown</a:t>
                      </a:r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 has been constructed.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SIPOC</a:t>
                      </a:r>
                      <a:r>
                        <a:rPr lang="en-US" sz="10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has been made. </a:t>
                      </a:r>
                      <a:endParaRPr lang="en-US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049766"/>
      </p:ext>
    </p:extLst>
  </p:cSld>
  <p:clrMapOvr>
    <a:masterClrMapping/>
  </p:clrMapOvr>
</p:sld>
</file>

<file path=ppt/theme/theme1.xml><?xml version="1.0" encoding="utf-8"?>
<a:theme xmlns:a="http://schemas.openxmlformats.org/drawingml/2006/main" name="LSS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 - klassie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581EF0183E2C49B3C4526632A8FBB9" ma:contentTypeVersion="6" ma:contentTypeDescription="Een nieuw document maken." ma:contentTypeScope="" ma:versionID="c45078df31918354262226084f7f22f6">
  <xsd:schema xmlns:xsd="http://www.w3.org/2001/XMLSchema" xmlns:xs="http://www.w3.org/2001/XMLSchema" xmlns:p="http://schemas.microsoft.com/office/2006/metadata/properties" xmlns:ns2="d997e325-e7c4-49a4-b6a8-2a594541a3df" targetNamespace="http://schemas.microsoft.com/office/2006/metadata/properties" ma:root="true" ma:fieldsID="f0e718f194454a845acb0f6f0ab36677" ns2:_="">
    <xsd:import namespace="d997e325-e7c4-49a4-b6a8-2a594541a3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97e325-e7c4-49a4-b6a8-2a594541a3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5B485D-CE7C-4D13-A526-C67B04A5CEB0}"/>
</file>

<file path=customXml/itemProps2.xml><?xml version="1.0" encoding="utf-8"?>
<ds:datastoreItem xmlns:ds="http://schemas.openxmlformats.org/officeDocument/2006/customXml" ds:itemID="{EE058003-BF67-4C72-9CFE-96F1829FCFF5}"/>
</file>

<file path=customXml/itemProps3.xml><?xml version="1.0" encoding="utf-8"?>
<ds:datastoreItem xmlns:ds="http://schemas.openxmlformats.org/officeDocument/2006/customXml" ds:itemID="{458CF1DD-2752-453C-B39A-B045382E0F2C}"/>
</file>

<file path=docProps/app.xml><?xml version="1.0" encoding="utf-8"?>
<Properties xmlns="http://schemas.openxmlformats.org/officeDocument/2006/extended-properties" xmlns:vt="http://schemas.openxmlformats.org/officeDocument/2006/docPropsVTypes">
  <Template>LSSA</Template>
  <TotalTime>1043</TotalTime>
  <Words>1915</Words>
  <Application>Microsoft Office PowerPoint</Application>
  <PresentationFormat>Diavoorstelling (4:3)</PresentationFormat>
  <Paragraphs>794</Paragraphs>
  <Slides>27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36" baseType="lpstr">
      <vt:lpstr>ＭＳ Ｐゴシック</vt:lpstr>
      <vt:lpstr>Arial</vt:lpstr>
      <vt:lpstr>Calibri</vt:lpstr>
      <vt:lpstr>Geneva</vt:lpstr>
      <vt:lpstr>Times</vt:lpstr>
      <vt:lpstr>Times New Roman</vt:lpstr>
      <vt:lpstr>Verdana</vt:lpstr>
      <vt:lpstr>Wingdings</vt:lpstr>
      <vt:lpstr>LSSA</vt:lpstr>
      <vt:lpstr>Practical Assessment Project Template</vt:lpstr>
      <vt:lpstr>DMAIC Introduction for this template</vt:lpstr>
      <vt:lpstr>DMAIC Process improvement roadmap</vt:lpstr>
      <vt:lpstr>DEFINE 1 – Define and scope project</vt:lpstr>
      <vt:lpstr>DEFINE 1 – Define and scope project</vt:lpstr>
      <vt:lpstr>DEFINE 2 - Define defects and CTQs</vt:lpstr>
      <vt:lpstr>DEFINE 3 – Plan and document project</vt:lpstr>
      <vt:lpstr>DEFINE 3 – Plan and document project</vt:lpstr>
      <vt:lpstr>DEFINE Assessment</vt:lpstr>
      <vt:lpstr>MEASURE 4 – Evaluate measurement system</vt:lpstr>
      <vt:lpstr>MEASURE 5 – Establish baseline</vt:lpstr>
      <vt:lpstr>MEASURE 6 – Set improvement goals</vt:lpstr>
      <vt:lpstr>MEASURE Assessment</vt:lpstr>
      <vt:lpstr>ANALYZE 7 – Map process and identify inputs</vt:lpstr>
      <vt:lpstr>ANALYZE 7 - Map process and identify inputs</vt:lpstr>
      <vt:lpstr>ANALYZE 8 – Isolate key inputs</vt:lpstr>
      <vt:lpstr>ANALYZE 9 – Develop Y=f(X) function</vt:lpstr>
      <vt:lpstr>ANALYZE Assessment</vt:lpstr>
      <vt:lpstr>IMPROVE 10 – Determine optimum settings</vt:lpstr>
      <vt:lpstr>IMPROVE 11 – Implement proposed improvement</vt:lpstr>
      <vt:lpstr>IMPROVE 12 – Validate proposed improvement</vt:lpstr>
      <vt:lpstr>IMPROVE Assessment</vt:lpstr>
      <vt:lpstr>CONTROL 13 – Implement control strategy</vt:lpstr>
      <vt:lpstr>CONTROL 14 – Close out project</vt:lpstr>
      <vt:lpstr>CONTROL 14 – Close out project</vt:lpstr>
      <vt:lpstr>CONTROL Assessment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Dick</dc:creator>
  <cp:lastModifiedBy>Theo</cp:lastModifiedBy>
  <cp:revision>82</cp:revision>
  <dcterms:created xsi:type="dcterms:W3CDTF">2015-02-23T10:20:34Z</dcterms:created>
  <dcterms:modified xsi:type="dcterms:W3CDTF">2017-08-03T06:38:59Z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0x01010004581EF0183E2C49B3C4526632A8FBB9</vt:lpwstr>
  </property>
</Properties>
</file>